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29"/>
  </p:notesMasterIdLst>
  <p:handoutMasterIdLst>
    <p:handoutMasterId r:id="rId30"/>
  </p:handoutMasterIdLst>
  <p:sldIdLst>
    <p:sldId id="256" r:id="rId2"/>
    <p:sldId id="326" r:id="rId3"/>
    <p:sldId id="359" r:id="rId4"/>
    <p:sldId id="364" r:id="rId5"/>
    <p:sldId id="331" r:id="rId6"/>
    <p:sldId id="360" r:id="rId7"/>
    <p:sldId id="365" r:id="rId8"/>
    <p:sldId id="361" r:id="rId9"/>
    <p:sldId id="362" r:id="rId10"/>
    <p:sldId id="363" r:id="rId11"/>
    <p:sldId id="345" r:id="rId12"/>
    <p:sldId id="349" r:id="rId13"/>
    <p:sldId id="350" r:id="rId14"/>
    <p:sldId id="351" r:id="rId15"/>
    <p:sldId id="346" r:id="rId16"/>
    <p:sldId id="353" r:id="rId17"/>
    <p:sldId id="355" r:id="rId18"/>
    <p:sldId id="356" r:id="rId19"/>
    <p:sldId id="357" r:id="rId20"/>
    <p:sldId id="347" r:id="rId21"/>
    <p:sldId id="358" r:id="rId22"/>
    <p:sldId id="342" r:id="rId23"/>
    <p:sldId id="354" r:id="rId24"/>
    <p:sldId id="343" r:id="rId25"/>
    <p:sldId id="348" r:id="rId26"/>
    <p:sldId id="344" r:id="rId27"/>
    <p:sldId id="269"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74F17C4-0B3B-C3EB-FF0B-46CD4E82A845}" name="James White" initials="JW" userId="7c115dd3e290b9c5"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73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63" autoAdjust="0"/>
    <p:restoredTop sz="89020" autoAdjust="0"/>
  </p:normalViewPr>
  <p:slideViewPr>
    <p:cSldViewPr snapToGrid="0">
      <p:cViewPr varScale="1">
        <p:scale>
          <a:sx n="76" d="100"/>
          <a:sy n="76" d="100"/>
        </p:scale>
        <p:origin x="1440" y="5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microsoft.com/office/2018/10/relationships/authors" Target="author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2/9/2023</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2/9/2023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2</a:t>
            </a:fld>
            <a:endParaRPr lang="en-US"/>
          </a:p>
        </p:txBody>
      </p:sp>
    </p:spTree>
    <p:extLst>
      <p:ext uri="{BB962C8B-B14F-4D97-AF65-F5344CB8AC3E}">
        <p14:creationId xmlns:p14="http://schemas.microsoft.com/office/powerpoint/2010/main" val="3879395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11</a:t>
            </a:fld>
            <a:endParaRPr lang="en-US"/>
          </a:p>
        </p:txBody>
      </p:sp>
    </p:spTree>
    <p:extLst>
      <p:ext uri="{BB962C8B-B14F-4D97-AF65-F5344CB8AC3E}">
        <p14:creationId xmlns:p14="http://schemas.microsoft.com/office/powerpoint/2010/main" val="3403224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https://www.iqair.com/world-most-polluted-cities/world-air-quality-report-2021-en.pdf</a:t>
            </a:r>
          </a:p>
          <a:p>
            <a:r>
              <a:rPr lang="en-US" dirty="0"/>
              <a:t>https://www.weforum.org/agenda/2016/10/air-pollution-facts/</a:t>
            </a:r>
          </a:p>
          <a:p>
            <a:r>
              <a:rPr lang="en-US" dirty="0"/>
              <a:t>https://www.oecd.org/env/air-pollution-to-cause-6-9-million-premature-deaths-and-cost-1-gdp-by-2060.htm</a:t>
            </a:r>
          </a:p>
          <a:p>
            <a:r>
              <a:rPr lang="en-US" dirty="0"/>
              <a:t>https://www.stateofglobalair.org/health</a:t>
            </a:r>
          </a:p>
        </p:txBody>
      </p:sp>
      <p:sp>
        <p:nvSpPr>
          <p:cNvPr id="4" name="Slide Number Placeholder 3"/>
          <p:cNvSpPr>
            <a:spLocks noGrp="1"/>
          </p:cNvSpPr>
          <p:nvPr>
            <p:ph type="sldNum" sz="quarter" idx="5"/>
          </p:nvPr>
        </p:nvSpPr>
        <p:spPr/>
        <p:txBody>
          <a:bodyPr/>
          <a:lstStyle/>
          <a:p>
            <a:fld id="{AB2FC7A4-3D1B-482D-8C9D-7642A2CE3076}" type="slidenum">
              <a:rPr lang="en-US" smtClean="0"/>
              <a:t>12</a:t>
            </a:fld>
            <a:endParaRPr lang="en-US"/>
          </a:p>
        </p:txBody>
      </p:sp>
    </p:spTree>
    <p:extLst>
      <p:ext uri="{BB962C8B-B14F-4D97-AF65-F5344CB8AC3E}">
        <p14:creationId xmlns:p14="http://schemas.microsoft.com/office/powerpoint/2010/main" val="4121196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https://www.iqair.com/world-most-polluted-cities/world-air-quality-report-2021-en.pdf</a:t>
            </a:r>
          </a:p>
          <a:p>
            <a:r>
              <a:rPr lang="en-US" dirty="0"/>
              <a:t>https://www.weforum.org/agenda/2016/10/air-pollution-facts/</a:t>
            </a:r>
          </a:p>
          <a:p>
            <a:r>
              <a:rPr lang="en-US" dirty="0"/>
              <a:t>https://www.oecd.org/env/air-pollution-to-cause-6-9-million-premature-deaths-and-cost-1-gdp-by-2060.htm</a:t>
            </a:r>
          </a:p>
          <a:p>
            <a:r>
              <a:rPr lang="en-US" dirty="0"/>
              <a:t>https://www.stateofglobalair.org/health</a:t>
            </a:r>
          </a:p>
          <a:p>
            <a:r>
              <a:rPr lang="en-US" dirty="0"/>
              <a:t>https://en.wikipedia.org/wiki/Air_pollution_forecasting</a:t>
            </a:r>
          </a:p>
          <a:p>
            <a:r>
              <a:rPr lang="en-US" dirty="0"/>
              <a:t>https://agupubs.onlinelibrary.wiley.com/doi/full/10.1002/2017JD028052</a:t>
            </a:r>
          </a:p>
        </p:txBody>
      </p:sp>
      <p:sp>
        <p:nvSpPr>
          <p:cNvPr id="4" name="Slide Number Placeholder 3"/>
          <p:cNvSpPr>
            <a:spLocks noGrp="1"/>
          </p:cNvSpPr>
          <p:nvPr>
            <p:ph type="sldNum" sz="quarter" idx="5"/>
          </p:nvPr>
        </p:nvSpPr>
        <p:spPr/>
        <p:txBody>
          <a:bodyPr/>
          <a:lstStyle/>
          <a:p>
            <a:fld id="{AB2FC7A4-3D1B-482D-8C9D-7642A2CE3076}" type="slidenum">
              <a:rPr lang="en-US" smtClean="0"/>
              <a:t>13</a:t>
            </a:fld>
            <a:endParaRPr lang="en-US"/>
          </a:p>
        </p:txBody>
      </p:sp>
    </p:spTree>
    <p:extLst>
      <p:ext uri="{BB962C8B-B14F-4D97-AF65-F5344CB8AC3E}">
        <p14:creationId xmlns:p14="http://schemas.microsoft.com/office/powerpoint/2010/main" val="16383982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https://www.iqair.com/world-most-polluted-cities/world-air-quality-report-2021-en.pdf</a:t>
            </a:r>
          </a:p>
          <a:p>
            <a:r>
              <a:rPr lang="en-US" dirty="0"/>
              <a:t>https://www.weforum.org/agenda/2016/10/air-pollution-facts/</a:t>
            </a:r>
          </a:p>
          <a:p>
            <a:r>
              <a:rPr lang="en-US" dirty="0"/>
              <a:t>https://www.oecd.org/env/air-pollution-to-cause-6-9-million-premature-deaths-and-cost-1-gdp-by-2060.htm</a:t>
            </a:r>
          </a:p>
          <a:p>
            <a:r>
              <a:rPr lang="en-US" dirty="0"/>
              <a:t>https://www.stateofglobalair.org/health</a:t>
            </a:r>
          </a:p>
          <a:p>
            <a:r>
              <a:rPr lang="en-US" dirty="0"/>
              <a:t>https://en.wikipedia.org/wiki/Air_pollution_forecasting</a:t>
            </a:r>
          </a:p>
          <a:p>
            <a:r>
              <a:rPr lang="en-US" dirty="0"/>
              <a:t>https://agupubs.onlinelibrary.wiley.com/doi/full/10.1002/2017JD028052</a:t>
            </a:r>
          </a:p>
        </p:txBody>
      </p:sp>
      <p:sp>
        <p:nvSpPr>
          <p:cNvPr id="4" name="Slide Number Placeholder 3"/>
          <p:cNvSpPr>
            <a:spLocks noGrp="1"/>
          </p:cNvSpPr>
          <p:nvPr>
            <p:ph type="sldNum" sz="quarter" idx="5"/>
          </p:nvPr>
        </p:nvSpPr>
        <p:spPr/>
        <p:txBody>
          <a:bodyPr/>
          <a:lstStyle/>
          <a:p>
            <a:fld id="{AB2FC7A4-3D1B-482D-8C9D-7642A2CE3076}" type="slidenum">
              <a:rPr lang="en-US" smtClean="0"/>
              <a:t>14</a:t>
            </a:fld>
            <a:endParaRPr lang="en-US"/>
          </a:p>
        </p:txBody>
      </p:sp>
    </p:spTree>
    <p:extLst>
      <p:ext uri="{BB962C8B-B14F-4D97-AF65-F5344CB8AC3E}">
        <p14:creationId xmlns:p14="http://schemas.microsoft.com/office/powerpoint/2010/main" val="2147503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15</a:t>
            </a:fld>
            <a:endParaRPr lang="en-US"/>
          </a:p>
        </p:txBody>
      </p:sp>
    </p:spTree>
    <p:extLst>
      <p:ext uri="{BB962C8B-B14F-4D97-AF65-F5344CB8AC3E}">
        <p14:creationId xmlns:p14="http://schemas.microsoft.com/office/powerpoint/2010/main" val="3959999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https://www.iqair.com/world-most-polluted-cities/world-air-quality-report-2021-en.pdf</a:t>
            </a:r>
          </a:p>
          <a:p>
            <a:r>
              <a:rPr lang="en-US" dirty="0"/>
              <a:t>https://www.weforum.org/agenda/2016/10/air-pollution-facts/</a:t>
            </a:r>
          </a:p>
          <a:p>
            <a:r>
              <a:rPr lang="en-US" dirty="0"/>
              <a:t>https://www.oecd.org/env/air-pollution-to-cause-6-9-million-premature-deaths-and-cost-1-gdp-by-2060.htm</a:t>
            </a:r>
          </a:p>
          <a:p>
            <a:r>
              <a:rPr lang="en-US" dirty="0"/>
              <a:t>https://www.stateofglobalair.org/health</a:t>
            </a:r>
          </a:p>
          <a:p>
            <a:r>
              <a:rPr lang="en-US" dirty="0"/>
              <a:t>https://en.wikipedia.org/wiki/Air_pollution_forecasting</a:t>
            </a:r>
          </a:p>
          <a:p>
            <a:r>
              <a:rPr lang="en-US" dirty="0"/>
              <a:t>https://agupubs.onlinelibrary.wiley.com/doi/full/10.1002/2017JD028052</a:t>
            </a:r>
          </a:p>
        </p:txBody>
      </p:sp>
      <p:sp>
        <p:nvSpPr>
          <p:cNvPr id="4" name="Slide Number Placeholder 3"/>
          <p:cNvSpPr>
            <a:spLocks noGrp="1"/>
          </p:cNvSpPr>
          <p:nvPr>
            <p:ph type="sldNum" sz="quarter" idx="5"/>
          </p:nvPr>
        </p:nvSpPr>
        <p:spPr/>
        <p:txBody>
          <a:bodyPr/>
          <a:lstStyle/>
          <a:p>
            <a:fld id="{AB2FC7A4-3D1B-482D-8C9D-7642A2CE3076}" type="slidenum">
              <a:rPr lang="en-US" smtClean="0"/>
              <a:t>16</a:t>
            </a:fld>
            <a:endParaRPr lang="en-US"/>
          </a:p>
        </p:txBody>
      </p:sp>
    </p:spTree>
    <p:extLst>
      <p:ext uri="{BB962C8B-B14F-4D97-AF65-F5344CB8AC3E}">
        <p14:creationId xmlns:p14="http://schemas.microsoft.com/office/powerpoint/2010/main" val="5913033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https://www.iqair.com/world-most-polluted-cities/world-air-quality-report-2021-en.pdf</a:t>
            </a:r>
          </a:p>
          <a:p>
            <a:r>
              <a:rPr lang="en-US" dirty="0"/>
              <a:t>https://www.weforum.org/agenda/2016/10/air-pollution-facts/</a:t>
            </a:r>
          </a:p>
          <a:p>
            <a:r>
              <a:rPr lang="en-US" dirty="0"/>
              <a:t>https://www.oecd.org/env/air-pollution-to-cause-6-9-million-premature-deaths-and-cost-1-gdp-by-2060.htm</a:t>
            </a:r>
          </a:p>
          <a:p>
            <a:r>
              <a:rPr lang="en-US" dirty="0"/>
              <a:t>https://www.stateofglobalair.org/health</a:t>
            </a:r>
          </a:p>
          <a:p>
            <a:r>
              <a:rPr lang="en-US" dirty="0"/>
              <a:t>https://en.wikipedia.org/wiki/Air_pollution_forecasting</a:t>
            </a:r>
          </a:p>
          <a:p>
            <a:r>
              <a:rPr lang="en-US" dirty="0"/>
              <a:t>https://agupubs.onlinelibrary.wiley.com/doi/full/10.1002/2017JD028052</a:t>
            </a:r>
          </a:p>
        </p:txBody>
      </p:sp>
      <p:sp>
        <p:nvSpPr>
          <p:cNvPr id="4" name="Slide Number Placeholder 3"/>
          <p:cNvSpPr>
            <a:spLocks noGrp="1"/>
          </p:cNvSpPr>
          <p:nvPr>
            <p:ph type="sldNum" sz="quarter" idx="5"/>
          </p:nvPr>
        </p:nvSpPr>
        <p:spPr/>
        <p:txBody>
          <a:bodyPr/>
          <a:lstStyle/>
          <a:p>
            <a:fld id="{AB2FC7A4-3D1B-482D-8C9D-7642A2CE3076}" type="slidenum">
              <a:rPr lang="en-US" smtClean="0"/>
              <a:t>17</a:t>
            </a:fld>
            <a:endParaRPr lang="en-US"/>
          </a:p>
        </p:txBody>
      </p:sp>
    </p:spTree>
    <p:extLst>
      <p:ext uri="{BB962C8B-B14F-4D97-AF65-F5344CB8AC3E}">
        <p14:creationId xmlns:p14="http://schemas.microsoft.com/office/powerpoint/2010/main" val="2947821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https://www.iqair.com/world-most-polluted-cities/world-air-quality-report-2021-en.pdf</a:t>
            </a:r>
          </a:p>
          <a:p>
            <a:r>
              <a:rPr lang="en-US" dirty="0"/>
              <a:t>https://www.weforum.org/agenda/2016/10/air-pollution-facts/</a:t>
            </a:r>
          </a:p>
          <a:p>
            <a:r>
              <a:rPr lang="en-US" dirty="0"/>
              <a:t>https://www.oecd.org/env/air-pollution-to-cause-6-9-million-premature-deaths-and-cost-1-gdp-by-2060.htm</a:t>
            </a:r>
          </a:p>
          <a:p>
            <a:r>
              <a:rPr lang="en-US" dirty="0"/>
              <a:t>https://www.stateofglobalair.org/health</a:t>
            </a:r>
          </a:p>
          <a:p>
            <a:r>
              <a:rPr lang="en-US" dirty="0"/>
              <a:t>https://en.wikipedia.org/wiki/Air_pollution_forecasting</a:t>
            </a:r>
          </a:p>
          <a:p>
            <a:r>
              <a:rPr lang="en-US" dirty="0"/>
              <a:t>https://agupubs.onlinelibrary.wiley.com/doi/full/10.1002/2017JD028052</a:t>
            </a:r>
          </a:p>
        </p:txBody>
      </p:sp>
      <p:sp>
        <p:nvSpPr>
          <p:cNvPr id="4" name="Slide Number Placeholder 3"/>
          <p:cNvSpPr>
            <a:spLocks noGrp="1"/>
          </p:cNvSpPr>
          <p:nvPr>
            <p:ph type="sldNum" sz="quarter" idx="5"/>
          </p:nvPr>
        </p:nvSpPr>
        <p:spPr/>
        <p:txBody>
          <a:bodyPr/>
          <a:lstStyle/>
          <a:p>
            <a:fld id="{AB2FC7A4-3D1B-482D-8C9D-7642A2CE3076}" type="slidenum">
              <a:rPr lang="en-US" smtClean="0"/>
              <a:t>18</a:t>
            </a:fld>
            <a:endParaRPr lang="en-US"/>
          </a:p>
        </p:txBody>
      </p:sp>
    </p:spTree>
    <p:extLst>
      <p:ext uri="{BB962C8B-B14F-4D97-AF65-F5344CB8AC3E}">
        <p14:creationId xmlns:p14="http://schemas.microsoft.com/office/powerpoint/2010/main" val="34065565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https://www.iqair.com/world-most-polluted-cities/world-air-quality-report-2021-en.pdf</a:t>
            </a:r>
          </a:p>
          <a:p>
            <a:r>
              <a:rPr lang="en-US" dirty="0"/>
              <a:t>https://www.weforum.org/agenda/2016/10/air-pollution-facts/</a:t>
            </a:r>
          </a:p>
          <a:p>
            <a:r>
              <a:rPr lang="en-US" dirty="0"/>
              <a:t>https://www.oecd.org/env/air-pollution-to-cause-6-9-million-premature-deaths-and-cost-1-gdp-by-2060.htm</a:t>
            </a:r>
          </a:p>
          <a:p>
            <a:r>
              <a:rPr lang="en-US" dirty="0"/>
              <a:t>https://www.stateofglobalair.org/health</a:t>
            </a:r>
          </a:p>
          <a:p>
            <a:r>
              <a:rPr lang="en-US" dirty="0"/>
              <a:t>https://en.wikipedia.org/wiki/Air_pollution_forecasting</a:t>
            </a:r>
          </a:p>
          <a:p>
            <a:r>
              <a:rPr lang="en-US" dirty="0"/>
              <a:t>https://agupubs.onlinelibrary.wiley.com/doi/full/10.1002/2017JD028052</a:t>
            </a:r>
          </a:p>
        </p:txBody>
      </p:sp>
      <p:sp>
        <p:nvSpPr>
          <p:cNvPr id="4" name="Slide Number Placeholder 3"/>
          <p:cNvSpPr>
            <a:spLocks noGrp="1"/>
          </p:cNvSpPr>
          <p:nvPr>
            <p:ph type="sldNum" sz="quarter" idx="5"/>
          </p:nvPr>
        </p:nvSpPr>
        <p:spPr/>
        <p:txBody>
          <a:bodyPr/>
          <a:lstStyle/>
          <a:p>
            <a:fld id="{AB2FC7A4-3D1B-482D-8C9D-7642A2CE3076}" type="slidenum">
              <a:rPr lang="en-US" smtClean="0"/>
              <a:t>19</a:t>
            </a:fld>
            <a:endParaRPr lang="en-US"/>
          </a:p>
        </p:txBody>
      </p:sp>
    </p:spTree>
    <p:extLst>
      <p:ext uri="{BB962C8B-B14F-4D97-AF65-F5344CB8AC3E}">
        <p14:creationId xmlns:p14="http://schemas.microsoft.com/office/powerpoint/2010/main" val="1811225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20</a:t>
            </a:fld>
            <a:endParaRPr lang="en-US"/>
          </a:p>
        </p:txBody>
      </p:sp>
    </p:spTree>
    <p:extLst>
      <p:ext uri="{BB962C8B-B14F-4D97-AF65-F5344CB8AC3E}">
        <p14:creationId xmlns:p14="http://schemas.microsoft.com/office/powerpoint/2010/main" val="198594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3</a:t>
            </a:fld>
            <a:endParaRPr lang="en-US"/>
          </a:p>
        </p:txBody>
      </p:sp>
    </p:spTree>
    <p:extLst>
      <p:ext uri="{BB962C8B-B14F-4D97-AF65-F5344CB8AC3E}">
        <p14:creationId xmlns:p14="http://schemas.microsoft.com/office/powerpoint/2010/main" val="2547809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https://www.iqair.com/world-most-polluted-cities/world-air-quality-report-2021-en.pdf</a:t>
            </a:r>
          </a:p>
          <a:p>
            <a:r>
              <a:rPr lang="en-US" dirty="0"/>
              <a:t>https://www.weforum.org/agenda/2016/10/air-pollution-facts/</a:t>
            </a:r>
          </a:p>
          <a:p>
            <a:r>
              <a:rPr lang="en-US" dirty="0"/>
              <a:t>https://www.oecd.org/env/air-pollution-to-cause-6-9-million-premature-deaths-and-cost-1-gdp-by-2060.htm</a:t>
            </a:r>
          </a:p>
          <a:p>
            <a:r>
              <a:rPr lang="en-US" dirty="0"/>
              <a:t>https://www.stateofglobalair.org/health</a:t>
            </a:r>
          </a:p>
          <a:p>
            <a:r>
              <a:rPr lang="en-US" dirty="0"/>
              <a:t>https://en.wikipedia.org/wiki/Air_pollution_forecasting</a:t>
            </a:r>
          </a:p>
          <a:p>
            <a:r>
              <a:rPr lang="en-US" dirty="0"/>
              <a:t>https://agupubs.onlinelibrary.wiley.com/doi/full/10.1002/2017JD028052</a:t>
            </a:r>
          </a:p>
        </p:txBody>
      </p:sp>
      <p:sp>
        <p:nvSpPr>
          <p:cNvPr id="4" name="Slide Number Placeholder 3"/>
          <p:cNvSpPr>
            <a:spLocks noGrp="1"/>
          </p:cNvSpPr>
          <p:nvPr>
            <p:ph type="sldNum" sz="quarter" idx="5"/>
          </p:nvPr>
        </p:nvSpPr>
        <p:spPr/>
        <p:txBody>
          <a:bodyPr/>
          <a:lstStyle/>
          <a:p>
            <a:fld id="{AB2FC7A4-3D1B-482D-8C9D-7642A2CE3076}" type="slidenum">
              <a:rPr lang="en-US" smtClean="0"/>
              <a:t>21</a:t>
            </a:fld>
            <a:endParaRPr lang="en-US"/>
          </a:p>
        </p:txBody>
      </p:sp>
    </p:spTree>
    <p:extLst>
      <p:ext uri="{BB962C8B-B14F-4D97-AF65-F5344CB8AC3E}">
        <p14:creationId xmlns:p14="http://schemas.microsoft.com/office/powerpoint/2010/main" val="35698650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22</a:t>
            </a:fld>
            <a:endParaRPr lang="en-US"/>
          </a:p>
        </p:txBody>
      </p:sp>
    </p:spTree>
    <p:extLst>
      <p:ext uri="{BB962C8B-B14F-4D97-AF65-F5344CB8AC3E}">
        <p14:creationId xmlns:p14="http://schemas.microsoft.com/office/powerpoint/2010/main" val="4814804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23</a:t>
            </a:fld>
            <a:endParaRPr lang="en-US"/>
          </a:p>
        </p:txBody>
      </p:sp>
    </p:spTree>
    <p:extLst>
      <p:ext uri="{BB962C8B-B14F-4D97-AF65-F5344CB8AC3E}">
        <p14:creationId xmlns:p14="http://schemas.microsoft.com/office/powerpoint/2010/main" val="34652263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24</a:t>
            </a:fld>
            <a:endParaRPr lang="en-US"/>
          </a:p>
        </p:txBody>
      </p:sp>
    </p:spTree>
    <p:extLst>
      <p:ext uri="{BB962C8B-B14F-4D97-AF65-F5344CB8AC3E}">
        <p14:creationId xmlns:p14="http://schemas.microsoft.com/office/powerpoint/2010/main" val="40842587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25</a:t>
            </a:fld>
            <a:endParaRPr lang="en-US"/>
          </a:p>
        </p:txBody>
      </p:sp>
    </p:spTree>
    <p:extLst>
      <p:ext uri="{BB962C8B-B14F-4D97-AF65-F5344CB8AC3E}">
        <p14:creationId xmlns:p14="http://schemas.microsoft.com/office/powerpoint/2010/main" val="41746602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26</a:t>
            </a:fld>
            <a:endParaRPr lang="en-US"/>
          </a:p>
        </p:txBody>
      </p:sp>
    </p:spTree>
    <p:extLst>
      <p:ext uri="{BB962C8B-B14F-4D97-AF65-F5344CB8AC3E}">
        <p14:creationId xmlns:p14="http://schemas.microsoft.com/office/powerpoint/2010/main" val="3489542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http://www.careourearth.com/wp-content/uploads/2018/02/Real-time-AQI-Visual-Map_Berkeley.jpg</a:t>
            </a:r>
          </a:p>
          <a:p>
            <a:r>
              <a:rPr lang="en-US" dirty="0"/>
              <a:t>https://www.iqair.com/world-air-quality-ranking</a:t>
            </a:r>
          </a:p>
          <a:p>
            <a:r>
              <a:rPr lang="en-US" dirty="0"/>
              <a:t>https://www.weforum.org/agenda/2016/10/air-pollution-facts/</a:t>
            </a:r>
          </a:p>
          <a:p>
            <a:r>
              <a:rPr lang="en-US" dirty="0"/>
              <a:t>https://www.iqair.com/world-most-polluted-cities/world-air-quality-report-2021-en.pdf</a:t>
            </a:r>
          </a:p>
          <a:p>
            <a:r>
              <a:rPr lang="en-US" dirty="0"/>
              <a:t>https://www.careourearth.com/real-time-air-quality-index-visual-map-excellent/</a:t>
            </a:r>
          </a:p>
          <a:p>
            <a:r>
              <a:rPr lang="en-US" dirty="0"/>
              <a:t>https://www.orfonline.org/expert-speak/taking-on-a-burning-problem-mumbais-air-pollution/</a:t>
            </a:r>
          </a:p>
        </p:txBody>
      </p:sp>
      <p:sp>
        <p:nvSpPr>
          <p:cNvPr id="4" name="Slide Number Placeholder 3"/>
          <p:cNvSpPr>
            <a:spLocks noGrp="1"/>
          </p:cNvSpPr>
          <p:nvPr>
            <p:ph type="sldNum" sz="quarter" idx="5"/>
          </p:nvPr>
        </p:nvSpPr>
        <p:spPr/>
        <p:txBody>
          <a:bodyPr/>
          <a:lstStyle/>
          <a:p>
            <a:fld id="{AB2FC7A4-3D1B-482D-8C9D-7642A2CE3076}" type="slidenum">
              <a:rPr lang="en-US" smtClean="0"/>
              <a:t>4</a:t>
            </a:fld>
            <a:endParaRPr lang="en-US"/>
          </a:p>
        </p:txBody>
      </p:sp>
    </p:spTree>
    <p:extLst>
      <p:ext uri="{BB962C8B-B14F-4D97-AF65-F5344CB8AC3E}">
        <p14:creationId xmlns:p14="http://schemas.microsoft.com/office/powerpoint/2010/main" val="935240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http://www.careourearth.com/wp-content/uploads/2018/02/Real-time-AQI-Visual-Map_Berkeley.jpg</a:t>
            </a:r>
          </a:p>
          <a:p>
            <a:r>
              <a:rPr lang="en-US" dirty="0"/>
              <a:t>https://www.iqair.com/world-air-quality-ranking</a:t>
            </a:r>
          </a:p>
          <a:p>
            <a:r>
              <a:rPr lang="en-US" dirty="0"/>
              <a:t>https://www.weforum.org/agenda/2016/10/air-pollution-facts/</a:t>
            </a:r>
          </a:p>
          <a:p>
            <a:r>
              <a:rPr lang="en-US" dirty="0"/>
              <a:t>https://www.iqair.com/world-most-polluted-cities/world-air-quality-report-2021-en.pdf</a:t>
            </a:r>
          </a:p>
          <a:p>
            <a:r>
              <a:rPr lang="en-US" dirty="0"/>
              <a:t>https://www.careourearth.com/real-time-air-quality-index-visual-map-excellent/</a:t>
            </a:r>
          </a:p>
          <a:p>
            <a:r>
              <a:rPr lang="en-US" dirty="0"/>
              <a:t>https://www.orfonline.org/expert-speak/taking-on-a-burning-problem-mumbais-air-pollution/</a:t>
            </a:r>
          </a:p>
        </p:txBody>
      </p:sp>
      <p:sp>
        <p:nvSpPr>
          <p:cNvPr id="4" name="Slide Number Placeholder 3"/>
          <p:cNvSpPr>
            <a:spLocks noGrp="1"/>
          </p:cNvSpPr>
          <p:nvPr>
            <p:ph type="sldNum" sz="quarter" idx="5"/>
          </p:nvPr>
        </p:nvSpPr>
        <p:spPr/>
        <p:txBody>
          <a:bodyPr/>
          <a:lstStyle/>
          <a:p>
            <a:fld id="{AB2FC7A4-3D1B-482D-8C9D-7642A2CE3076}" type="slidenum">
              <a:rPr lang="en-US" smtClean="0"/>
              <a:t>5</a:t>
            </a:fld>
            <a:endParaRPr lang="en-US"/>
          </a:p>
        </p:txBody>
      </p:sp>
    </p:spTree>
    <p:extLst>
      <p:ext uri="{BB962C8B-B14F-4D97-AF65-F5344CB8AC3E}">
        <p14:creationId xmlns:p14="http://schemas.microsoft.com/office/powerpoint/2010/main" val="2989360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6</a:t>
            </a:fld>
            <a:endParaRPr lang="en-US"/>
          </a:p>
        </p:txBody>
      </p:sp>
    </p:spTree>
    <p:extLst>
      <p:ext uri="{BB962C8B-B14F-4D97-AF65-F5344CB8AC3E}">
        <p14:creationId xmlns:p14="http://schemas.microsoft.com/office/powerpoint/2010/main" val="3639823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7</a:t>
            </a:fld>
            <a:endParaRPr lang="en-US"/>
          </a:p>
        </p:txBody>
      </p:sp>
    </p:spTree>
    <p:extLst>
      <p:ext uri="{BB962C8B-B14F-4D97-AF65-F5344CB8AC3E}">
        <p14:creationId xmlns:p14="http://schemas.microsoft.com/office/powerpoint/2010/main" val="254972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8</a:t>
            </a:fld>
            <a:endParaRPr lang="en-US"/>
          </a:p>
        </p:txBody>
      </p:sp>
    </p:spTree>
    <p:extLst>
      <p:ext uri="{BB962C8B-B14F-4D97-AF65-F5344CB8AC3E}">
        <p14:creationId xmlns:p14="http://schemas.microsoft.com/office/powerpoint/2010/main" val="957112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9</a:t>
            </a:fld>
            <a:endParaRPr lang="en-US"/>
          </a:p>
        </p:txBody>
      </p:sp>
    </p:spTree>
    <p:extLst>
      <p:ext uri="{BB962C8B-B14F-4D97-AF65-F5344CB8AC3E}">
        <p14:creationId xmlns:p14="http://schemas.microsoft.com/office/powerpoint/2010/main" val="680098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10</a:t>
            </a:fld>
            <a:endParaRPr lang="en-US"/>
          </a:p>
        </p:txBody>
      </p:sp>
    </p:spTree>
    <p:extLst>
      <p:ext uri="{BB962C8B-B14F-4D97-AF65-F5344CB8AC3E}">
        <p14:creationId xmlns:p14="http://schemas.microsoft.com/office/powerpoint/2010/main" val="4315546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2/9/2023</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2/9/2023</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776209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3000" y="1538287"/>
            <a:ext cx="6858000" cy="2387600"/>
          </a:xfrm>
        </p:spPr>
        <p:txBody>
          <a:bodyPr anchor="b">
            <a:normAutofit/>
          </a:bodyPr>
          <a:lstStyle>
            <a:lvl1pPr marL="0" marR="0" indent="0" algn="ctr" defTabSz="685800" rtl="0" eaLnBrk="1" fontAlgn="auto" latinLnBrk="0" hangingPunct="1">
              <a:lnSpc>
                <a:spcPct val="90000"/>
              </a:lnSpc>
              <a:spcBef>
                <a:spcPct val="0"/>
              </a:spcBef>
              <a:spcAft>
                <a:spcPts val="0"/>
              </a:spcAft>
              <a:buClrTx/>
              <a:buSzTx/>
              <a:buFontTx/>
              <a:buNone/>
              <a:tabLst/>
              <a:defRPr sz="4400">
                <a:solidFill>
                  <a:schemeClr val="tx1">
                    <a:lumMod val="75000"/>
                    <a:lumOff val="25000"/>
                  </a:schemeClr>
                </a:solidFill>
              </a:defRPr>
            </a:lvl1pPr>
          </a:lstStyle>
          <a:p>
            <a:r>
              <a:rPr lang="en-US" dirty="0"/>
              <a:t>Click to edit </a:t>
            </a:r>
            <a:br>
              <a:rPr lang="en-US" dirty="0"/>
            </a:br>
            <a:r>
              <a:rPr lang="en-US" dirty="0"/>
              <a:t>Master subtitle style</a:t>
            </a:r>
            <a:br>
              <a:rPr lang="en-US" dirty="0"/>
            </a:br>
            <a:endParaRPr lang="en-US" dirty="0"/>
          </a:p>
        </p:txBody>
      </p:sp>
      <p:sp>
        <p:nvSpPr>
          <p:cNvPr id="3" name="Subtitle 2"/>
          <p:cNvSpPr>
            <a:spLocks noGrp="1"/>
          </p:cNvSpPr>
          <p:nvPr>
            <p:ph type="subTitle" idx="1"/>
          </p:nvPr>
        </p:nvSpPr>
        <p:spPr>
          <a:xfrm>
            <a:off x="1143000" y="4313238"/>
            <a:ext cx="6858000" cy="1655762"/>
          </a:xfrm>
        </p:spPr>
        <p:txBody>
          <a:bodyPr>
            <a:normAutofit/>
          </a:bodyPr>
          <a:lstStyle>
            <a:lvl1pPr marL="0" indent="0" algn="ctr">
              <a:buNone/>
              <a:defRPr sz="2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p:txBody>
          <a:bodyPr/>
          <a:lstStyle/>
          <a:p>
            <a:fld id="{A0EC2761-52B0-42C5-B01B-DF8F69615AE5}" type="datetimeFigureOut">
              <a:rPr lang="en-US" smtClean="0"/>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15627953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gif"/></Relationships>
</file>

<file path=ppt/slides/_rels/slide23.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66217" y="4313237"/>
            <a:ext cx="8692588" cy="2400079"/>
          </a:xfrm>
        </p:spPr>
        <p:txBody>
          <a:bodyPr>
            <a:normAutofit fontScale="92500" lnSpcReduction="20000"/>
          </a:bodyPr>
          <a:lstStyle/>
          <a:p>
            <a:pPr algn="l"/>
            <a:r>
              <a:rPr lang="en-US" sz="2000" b="1" dirty="0"/>
              <a:t>Supervisors:		Assoc. Prof. </a:t>
            </a:r>
            <a:r>
              <a:rPr lang="en-US" sz="2000" b="1" dirty="0" err="1"/>
              <a:t>Nguyễn</a:t>
            </a:r>
            <a:r>
              <a:rPr lang="en-US" sz="2000" b="1" dirty="0"/>
              <a:t> </a:t>
            </a:r>
            <a:r>
              <a:rPr lang="en-US" sz="2000" b="1" dirty="0" err="1"/>
              <a:t>Thị</a:t>
            </a:r>
            <a:r>
              <a:rPr lang="en-US" sz="2000" b="1" dirty="0"/>
              <a:t> Kim Anh</a:t>
            </a:r>
          </a:p>
          <a:p>
            <a:pPr algn="l"/>
            <a:r>
              <a:rPr lang="en-US" sz="2000" b="1" dirty="0"/>
              <a:t>			Prof. </a:t>
            </a:r>
            <a:r>
              <a:rPr lang="en-US" sz="2000" b="1" dirty="0" err="1"/>
              <a:t>Trần</a:t>
            </a:r>
            <a:r>
              <a:rPr lang="en-US" sz="2000" b="1" dirty="0"/>
              <a:t> </a:t>
            </a:r>
            <a:r>
              <a:rPr lang="en-US" sz="2000" b="1" dirty="0" err="1"/>
              <a:t>Việt</a:t>
            </a:r>
            <a:r>
              <a:rPr lang="en-US" sz="2000" b="1" dirty="0"/>
              <a:t> </a:t>
            </a:r>
            <a:r>
              <a:rPr lang="en-US" sz="2000" b="1" dirty="0" err="1"/>
              <a:t>Trung</a:t>
            </a:r>
            <a:endParaRPr lang="en-US" sz="2000" b="1" dirty="0"/>
          </a:p>
          <a:p>
            <a:pPr algn="l"/>
            <a:r>
              <a:rPr lang="en-US" sz="2000" b="1" dirty="0"/>
              <a:t>Students:</a:t>
            </a:r>
          </a:p>
          <a:p>
            <a:pPr algn="l"/>
            <a:r>
              <a:rPr lang="en-US" sz="2000" b="1" dirty="0"/>
              <a:t>	</a:t>
            </a:r>
            <a:r>
              <a:rPr lang="en-US" sz="2000" b="1" dirty="0" err="1"/>
              <a:t>Tạ</a:t>
            </a:r>
            <a:r>
              <a:rPr lang="en-US" sz="2000" b="1" dirty="0"/>
              <a:t> </a:t>
            </a:r>
            <a:r>
              <a:rPr lang="en-US" sz="2000" b="1" dirty="0" err="1"/>
              <a:t>Hữu</a:t>
            </a:r>
            <a:r>
              <a:rPr lang="en-US" sz="2000" b="1" dirty="0"/>
              <a:t> </a:t>
            </a:r>
            <a:r>
              <a:rPr lang="en-US" sz="2000" b="1" dirty="0" err="1"/>
              <a:t>Bình</a:t>
            </a:r>
            <a:r>
              <a:rPr lang="en-US" sz="2000" b="1" dirty="0"/>
              <a:t> 			20190094</a:t>
            </a:r>
          </a:p>
          <a:p>
            <a:pPr algn="l"/>
            <a:r>
              <a:rPr lang="en-US" sz="2000" b="1" dirty="0"/>
              <a:t>	</a:t>
            </a:r>
            <a:r>
              <a:rPr lang="en-US" sz="2000" b="1" dirty="0" err="1"/>
              <a:t>Trần</a:t>
            </a:r>
            <a:r>
              <a:rPr lang="en-US" sz="2000" b="1" dirty="0"/>
              <a:t> </a:t>
            </a:r>
            <a:r>
              <a:rPr lang="en-US" sz="2000" b="1" dirty="0" err="1"/>
              <a:t>Trọng</a:t>
            </a:r>
            <a:r>
              <a:rPr lang="en-US" sz="2000" b="1" dirty="0"/>
              <a:t> </a:t>
            </a:r>
            <a:r>
              <a:rPr lang="en-US" sz="2000" b="1" dirty="0" err="1"/>
              <a:t>Hiệp</a:t>
            </a:r>
            <a:r>
              <a:rPr lang="en-US" sz="2000" b="1" dirty="0"/>
              <a:t> 		20190051</a:t>
            </a:r>
          </a:p>
          <a:p>
            <a:pPr algn="l"/>
            <a:r>
              <a:rPr lang="en-US" sz="2000" b="1" dirty="0"/>
              <a:t>	</a:t>
            </a:r>
            <a:r>
              <a:rPr lang="en-US" sz="2000" b="1" dirty="0" err="1"/>
              <a:t>Nguyễn</a:t>
            </a:r>
            <a:r>
              <a:rPr lang="en-US" sz="2000" b="1" dirty="0"/>
              <a:t> </a:t>
            </a:r>
            <a:r>
              <a:rPr lang="en-US" sz="2000" b="1" dirty="0" err="1"/>
              <a:t>Văn</a:t>
            </a:r>
            <a:r>
              <a:rPr lang="en-US" sz="2000" b="1" dirty="0"/>
              <a:t> </a:t>
            </a:r>
            <a:r>
              <a:rPr lang="en-US" sz="2000" b="1" dirty="0" err="1"/>
              <a:t>Trung</a:t>
            </a:r>
            <a:r>
              <a:rPr lang="en-US" sz="2000" b="1" dirty="0"/>
              <a:t> 		20190071</a:t>
            </a:r>
          </a:p>
          <a:p>
            <a:pPr algn="l"/>
            <a:r>
              <a:rPr lang="en-US" sz="2000" b="1" dirty="0"/>
              <a:t>	</a:t>
            </a:r>
            <a:r>
              <a:rPr lang="en-US" sz="2000" b="1" dirty="0" err="1"/>
              <a:t>Hà</a:t>
            </a:r>
            <a:r>
              <a:rPr lang="en-US" sz="2000" b="1" dirty="0"/>
              <a:t> </a:t>
            </a:r>
            <a:r>
              <a:rPr lang="en-US" sz="2000" b="1" dirty="0" err="1"/>
              <a:t>Đức</a:t>
            </a:r>
            <a:r>
              <a:rPr lang="en-US" sz="2000" b="1" dirty="0"/>
              <a:t> </a:t>
            </a:r>
            <a:r>
              <a:rPr lang="en-US" sz="2000" b="1" dirty="0" err="1"/>
              <a:t>Tuấn</a:t>
            </a:r>
            <a:r>
              <a:rPr lang="en-US" sz="2000" b="1" dirty="0"/>
              <a:t>			20190072</a:t>
            </a:r>
          </a:p>
          <a:p>
            <a:pPr algn="l"/>
            <a:endParaRPr lang="en-US" sz="2000" b="1" dirty="0"/>
          </a:p>
        </p:txBody>
      </p:sp>
      <p:grpSp>
        <p:nvGrpSpPr>
          <p:cNvPr id="8" name="Group 7">
            <a:extLst>
              <a:ext uri="{FF2B5EF4-FFF2-40B4-BE49-F238E27FC236}">
                <a16:creationId xmlns:a16="http://schemas.microsoft.com/office/drawing/2014/main" id="{9381BAA7-E26A-C44C-035D-4593FB7BBEC4}"/>
              </a:ext>
            </a:extLst>
          </p:cNvPr>
          <p:cNvGrpSpPr/>
          <p:nvPr/>
        </p:nvGrpSpPr>
        <p:grpSpPr>
          <a:xfrm>
            <a:off x="7040880" y="311166"/>
            <a:ext cx="1666988" cy="676925"/>
            <a:chOff x="7040880" y="311166"/>
            <a:chExt cx="1666988" cy="676925"/>
          </a:xfrm>
        </p:grpSpPr>
        <p:pic>
          <p:nvPicPr>
            <p:cNvPr id="4" name="Picture 4" descr="Trường Công nghệ Thông tin và Truyền thông - Đại học Bách khoa Hà Nội">
              <a:extLst>
                <a:ext uri="{FF2B5EF4-FFF2-40B4-BE49-F238E27FC236}">
                  <a16:creationId xmlns:a16="http://schemas.microsoft.com/office/drawing/2014/main" id="{C6E6F37D-A20D-D9DC-C006-F3EAF53316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0880" y="311167"/>
              <a:ext cx="1666988" cy="67692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70DE593-8B03-8E84-E132-ECE52BC35697}"/>
                </a:ext>
              </a:extLst>
            </p:cNvPr>
            <p:cNvSpPr>
              <a:spLocks/>
            </p:cNvSpPr>
            <p:nvPr/>
          </p:nvSpPr>
          <p:spPr>
            <a:xfrm>
              <a:off x="7040880" y="311166"/>
              <a:ext cx="447940" cy="6769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itle 6">
            <a:extLst>
              <a:ext uri="{FF2B5EF4-FFF2-40B4-BE49-F238E27FC236}">
                <a16:creationId xmlns:a16="http://schemas.microsoft.com/office/drawing/2014/main" id="{845A9094-B4B9-A508-0E29-729C06AE755F}"/>
              </a:ext>
            </a:extLst>
          </p:cNvPr>
          <p:cNvSpPr txBox="1">
            <a:spLocks/>
          </p:cNvSpPr>
          <p:nvPr/>
        </p:nvSpPr>
        <p:spPr>
          <a:xfrm>
            <a:off x="468246" y="1778978"/>
            <a:ext cx="8288529" cy="2293117"/>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ctr"/>
            <a:r>
              <a:rPr lang="en-US" sz="5100" dirty="0">
                <a:latin typeface="Arial" panose="020B0604020202020204" pitchFamily="34" charset="0"/>
                <a:cs typeface="Arial" panose="020B0604020202020204" pitchFamily="34" charset="0"/>
              </a:rPr>
              <a:t>Panama Electricity Load Forecasting</a:t>
            </a:r>
          </a:p>
          <a:p>
            <a:pPr algn="ctr"/>
            <a:endParaRPr lang="en-US" sz="2400" dirty="0">
              <a:solidFill>
                <a:schemeClr val="tx1"/>
              </a:solidFill>
              <a:latin typeface="Arial" panose="020B0604020202020204" pitchFamily="34" charset="0"/>
              <a:cs typeface="Arial" panose="020B0604020202020204" pitchFamily="34" charset="0"/>
            </a:endParaRPr>
          </a:p>
          <a:p>
            <a:pPr algn="ctr"/>
            <a:r>
              <a:rPr lang="en-US" sz="2800" dirty="0">
                <a:solidFill>
                  <a:schemeClr val="tx1"/>
                </a:solidFill>
                <a:latin typeface="Arial" panose="020B0604020202020204" pitchFamily="34" charset="0"/>
                <a:cs typeface="Arial" panose="020B0604020202020204" pitchFamily="34" charset="0"/>
              </a:rPr>
              <a:t>Group 3</a:t>
            </a:r>
          </a:p>
        </p:txBody>
      </p:sp>
    </p:spTree>
    <p:extLst>
      <p:ext uri="{BB962C8B-B14F-4D97-AF65-F5344CB8AC3E}">
        <p14:creationId xmlns:p14="http://schemas.microsoft.com/office/powerpoint/2010/main" val="3479039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Contents</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739182" y="1091961"/>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dirty="0">
                <a:solidFill>
                  <a:schemeClr val="bg1">
                    <a:lumMod val="85000"/>
                  </a:schemeClr>
                </a:solidFill>
                <a:latin typeface="+mj-lt"/>
              </a:rPr>
              <a:t>Problem</a:t>
            </a:r>
          </a:p>
          <a:p>
            <a:pPr marL="514350" indent="-514350">
              <a:lnSpc>
                <a:spcPct val="150000"/>
              </a:lnSpc>
              <a:buFont typeface="+mj-lt"/>
              <a:buAutoNum type="arabicPeriod"/>
            </a:pPr>
            <a:r>
              <a:rPr lang="en-US" sz="2600" dirty="0">
                <a:solidFill>
                  <a:schemeClr val="bg1">
                    <a:lumMod val="85000"/>
                  </a:schemeClr>
                </a:solidFill>
                <a:latin typeface="+mj-lt"/>
              </a:rPr>
              <a:t>Data</a:t>
            </a:r>
          </a:p>
          <a:p>
            <a:pPr marL="514350" indent="-514350">
              <a:lnSpc>
                <a:spcPct val="150000"/>
              </a:lnSpc>
              <a:buFont typeface="+mj-lt"/>
              <a:buAutoNum type="arabicPeriod"/>
            </a:pPr>
            <a:r>
              <a:rPr lang="en-US" sz="2600" dirty="0">
                <a:solidFill>
                  <a:schemeClr val="bg1">
                    <a:lumMod val="85000"/>
                  </a:schemeClr>
                </a:solidFill>
                <a:latin typeface="+mj-lt"/>
              </a:rPr>
              <a:t>Models</a:t>
            </a:r>
          </a:p>
          <a:p>
            <a:pPr marL="514350" indent="-514350">
              <a:lnSpc>
                <a:spcPct val="150000"/>
              </a:lnSpc>
              <a:buFont typeface="+mj-lt"/>
              <a:buAutoNum type="arabicPeriod"/>
            </a:pPr>
            <a:r>
              <a:rPr lang="en-US" sz="2600" dirty="0">
                <a:solidFill>
                  <a:schemeClr val="bg1">
                    <a:lumMod val="85000"/>
                  </a:schemeClr>
                </a:solidFill>
                <a:latin typeface="+mj-lt"/>
              </a:rPr>
              <a:t>Experiments</a:t>
            </a:r>
          </a:p>
          <a:p>
            <a:pPr marL="514350" indent="-514350">
              <a:lnSpc>
                <a:spcPct val="150000"/>
              </a:lnSpc>
              <a:buFont typeface="+mj-lt"/>
              <a:buAutoNum type="arabicPeriod"/>
            </a:pPr>
            <a:r>
              <a:rPr lang="en-US" sz="2600" b="1" dirty="0">
                <a:latin typeface="+mj-lt"/>
              </a:rPr>
              <a:t>Conclusion</a:t>
            </a:r>
          </a:p>
        </p:txBody>
      </p:sp>
    </p:spTree>
    <p:extLst>
      <p:ext uri="{BB962C8B-B14F-4D97-AF65-F5344CB8AC3E}">
        <p14:creationId xmlns:p14="http://schemas.microsoft.com/office/powerpoint/2010/main" val="3818224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Contents</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739182" y="1091961"/>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b="1" dirty="0">
                <a:latin typeface="+mj-lt"/>
              </a:rPr>
              <a:t>Problem</a:t>
            </a:r>
          </a:p>
          <a:p>
            <a:pPr marL="514350" indent="-514350">
              <a:lnSpc>
                <a:spcPct val="150000"/>
              </a:lnSpc>
              <a:buFont typeface="+mj-lt"/>
              <a:buAutoNum type="arabicPeriod"/>
            </a:pPr>
            <a:r>
              <a:rPr lang="en-US" sz="2600" dirty="0">
                <a:solidFill>
                  <a:schemeClr val="bg1">
                    <a:lumMod val="85000"/>
                  </a:schemeClr>
                </a:solidFill>
                <a:latin typeface="+mj-lt"/>
              </a:rPr>
              <a:t>Data</a:t>
            </a:r>
          </a:p>
          <a:p>
            <a:pPr marL="514350" indent="-514350">
              <a:lnSpc>
                <a:spcPct val="150000"/>
              </a:lnSpc>
              <a:buFont typeface="+mj-lt"/>
              <a:buAutoNum type="arabicPeriod"/>
            </a:pPr>
            <a:r>
              <a:rPr lang="en-US" sz="2600" dirty="0">
                <a:solidFill>
                  <a:schemeClr val="bg1">
                    <a:lumMod val="85000"/>
                  </a:schemeClr>
                </a:solidFill>
                <a:latin typeface="+mj-lt"/>
              </a:rPr>
              <a:t>Approaches</a:t>
            </a:r>
          </a:p>
          <a:p>
            <a:pPr marL="514350" indent="-514350">
              <a:lnSpc>
                <a:spcPct val="150000"/>
              </a:lnSpc>
              <a:buFont typeface="+mj-lt"/>
              <a:buAutoNum type="arabicPeriod"/>
            </a:pPr>
            <a:r>
              <a:rPr lang="en-US" sz="2600" dirty="0">
                <a:solidFill>
                  <a:schemeClr val="bg1">
                    <a:lumMod val="85000"/>
                  </a:schemeClr>
                </a:solidFill>
                <a:latin typeface="+mj-lt"/>
              </a:rPr>
              <a:t>Conclusion</a:t>
            </a:r>
          </a:p>
        </p:txBody>
      </p:sp>
    </p:spTree>
    <p:extLst>
      <p:ext uri="{BB962C8B-B14F-4D97-AF65-F5344CB8AC3E}">
        <p14:creationId xmlns:p14="http://schemas.microsoft.com/office/powerpoint/2010/main" val="1679786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Idea</a:t>
            </a:r>
          </a:p>
        </p:txBody>
      </p:sp>
      <p:sp>
        <p:nvSpPr>
          <p:cNvPr id="6" name="TextBox 5">
            <a:extLst>
              <a:ext uri="{FF2B5EF4-FFF2-40B4-BE49-F238E27FC236}">
                <a16:creationId xmlns:a16="http://schemas.microsoft.com/office/drawing/2014/main" id="{B37ECFEE-0FB9-1762-726C-BDB679AB6C69}"/>
              </a:ext>
            </a:extLst>
          </p:cNvPr>
          <p:cNvSpPr txBox="1"/>
          <p:nvPr/>
        </p:nvSpPr>
        <p:spPr>
          <a:xfrm>
            <a:off x="538223" y="819838"/>
            <a:ext cx="8203843" cy="4286494"/>
          </a:xfrm>
          <a:prstGeom prst="rect">
            <a:avLst/>
          </a:prstGeom>
          <a:noFill/>
        </p:spPr>
        <p:txBody>
          <a:bodyPr wrap="square" rtlCol="0">
            <a:spAutoFit/>
          </a:bodyPr>
          <a:lstStyle/>
          <a:p>
            <a:pPr marL="342900" indent="-342900" algn="just">
              <a:lnSpc>
                <a:spcPct val="125000"/>
              </a:lnSpc>
              <a:buFont typeface="Courier New" panose="02070309020205020404" pitchFamily="49" charset="0"/>
              <a:buChar char="o"/>
            </a:pPr>
            <a:r>
              <a:rPr lang="en-US" sz="2000" b="1" dirty="0"/>
              <a:t>Facts about Air Pollution:</a:t>
            </a:r>
          </a:p>
          <a:p>
            <a:pPr marL="800100" lvl="1" indent="-342900" algn="just">
              <a:lnSpc>
                <a:spcPct val="125000"/>
              </a:lnSpc>
              <a:buFont typeface="Wingdings" panose="05000000000000000000" pitchFamily="2" charset="2"/>
              <a:buChar char="§"/>
            </a:pPr>
            <a:r>
              <a:rPr lang="en-US" sz="2000" b="0" i="0" dirty="0">
                <a:effectLst/>
                <a:latin typeface="Arial" panose="020B0604020202020204" pitchFamily="34" charset="0"/>
              </a:rPr>
              <a:t>Air pollution is now considered to be the world’s largest environmental health threat, accounts for nearly seven million deaths around the world every year. </a:t>
            </a:r>
          </a:p>
          <a:p>
            <a:pPr marL="800100" lvl="1" indent="-342900" algn="just">
              <a:lnSpc>
                <a:spcPct val="125000"/>
              </a:lnSpc>
              <a:buFont typeface="Wingdings" panose="05000000000000000000" pitchFamily="2" charset="2"/>
              <a:buChar char="§"/>
            </a:pPr>
            <a:r>
              <a:rPr lang="en-US" sz="2000" b="0" i="0" dirty="0">
                <a:effectLst/>
                <a:latin typeface="Arial" panose="020B0604020202020204" pitchFamily="34" charset="0"/>
              </a:rPr>
              <a:t>The estimated daily economic cost of air pollution has been figured at $8 billion USD, 3 to 4% of the gross world product.</a:t>
            </a:r>
            <a:endParaRPr lang="en-US" sz="2000" dirty="0">
              <a:solidFill>
                <a:srgbClr val="333333"/>
              </a:solidFill>
              <a:latin typeface="arial" panose="020B0604020202020204" pitchFamily="34" charset="0"/>
            </a:endParaRPr>
          </a:p>
          <a:p>
            <a:pPr algn="just">
              <a:lnSpc>
                <a:spcPct val="125000"/>
              </a:lnSpc>
            </a:pPr>
            <a:endParaRPr lang="en-US" sz="2000" dirty="0"/>
          </a:p>
          <a:p>
            <a:pPr algn="just">
              <a:lnSpc>
                <a:spcPct val="125000"/>
              </a:lnSpc>
            </a:pPr>
            <a:endParaRPr lang="en-US" sz="2000" dirty="0"/>
          </a:p>
          <a:p>
            <a:pPr algn="just">
              <a:lnSpc>
                <a:spcPct val="125000"/>
              </a:lnSpc>
            </a:pPr>
            <a:endParaRPr lang="en-US" sz="2000" dirty="0"/>
          </a:p>
          <a:p>
            <a:pPr algn="just">
              <a:lnSpc>
                <a:spcPct val="125000"/>
              </a:lnSpc>
            </a:pPr>
            <a:endParaRPr lang="en-US" sz="2000" dirty="0"/>
          </a:p>
          <a:p>
            <a:pPr algn="just">
              <a:lnSpc>
                <a:spcPct val="125000"/>
              </a:lnSpc>
            </a:pPr>
            <a:endParaRPr lang="en-US" sz="2000" dirty="0"/>
          </a:p>
        </p:txBody>
      </p:sp>
      <p:pic>
        <p:nvPicPr>
          <p:cNvPr id="2050" name="Picture 2" descr="Figure N. Global ranking of risk factors by total deaths from all causes in 2019.">
            <a:extLst>
              <a:ext uri="{FF2B5EF4-FFF2-40B4-BE49-F238E27FC236}">
                <a16:creationId xmlns:a16="http://schemas.microsoft.com/office/drawing/2014/main" id="{9E7BE28A-F1B7-CA4F-BDD3-C9A38F4358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698" y="2994322"/>
            <a:ext cx="6094604" cy="3275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664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13</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Idea</a:t>
            </a:r>
          </a:p>
        </p:txBody>
      </p:sp>
      <p:sp>
        <p:nvSpPr>
          <p:cNvPr id="6" name="TextBox 5">
            <a:extLst>
              <a:ext uri="{FF2B5EF4-FFF2-40B4-BE49-F238E27FC236}">
                <a16:creationId xmlns:a16="http://schemas.microsoft.com/office/drawing/2014/main" id="{B37ECFEE-0FB9-1762-726C-BDB679AB6C69}"/>
              </a:ext>
            </a:extLst>
          </p:cNvPr>
          <p:cNvSpPr txBox="1"/>
          <p:nvPr/>
        </p:nvSpPr>
        <p:spPr>
          <a:xfrm>
            <a:off x="538223" y="819838"/>
            <a:ext cx="8203843" cy="6979539"/>
          </a:xfrm>
          <a:prstGeom prst="rect">
            <a:avLst/>
          </a:prstGeom>
          <a:noFill/>
        </p:spPr>
        <p:txBody>
          <a:bodyPr wrap="square" rtlCol="0">
            <a:spAutoFit/>
          </a:bodyPr>
          <a:lstStyle/>
          <a:p>
            <a:pPr marL="342900" indent="-342900" algn="just">
              <a:lnSpc>
                <a:spcPct val="125000"/>
              </a:lnSpc>
              <a:buFont typeface="Courier New" panose="02070309020205020404" pitchFamily="49" charset="0"/>
              <a:buChar char="o"/>
            </a:pPr>
            <a:r>
              <a:rPr lang="en-US" sz="2000" b="1" dirty="0"/>
              <a:t>What and why forecasting air quality?</a:t>
            </a:r>
          </a:p>
          <a:p>
            <a:pPr marL="800100" lvl="1" indent="-342900" algn="just">
              <a:lnSpc>
                <a:spcPct val="125000"/>
              </a:lnSpc>
              <a:buFont typeface="Wingdings" panose="05000000000000000000" pitchFamily="2" charset="2"/>
              <a:buChar char="§"/>
            </a:pPr>
            <a:r>
              <a:rPr lang="en-US" sz="2000" dirty="0"/>
              <a:t>Air pollution forecasting is the application of science and technology to predict the composition of the air pollution in the atmosphere for a given location and time. </a:t>
            </a:r>
          </a:p>
          <a:p>
            <a:pPr marL="800100" lvl="1" indent="-342900" algn="just">
              <a:lnSpc>
                <a:spcPct val="125000"/>
              </a:lnSpc>
              <a:buFont typeface="Wingdings" panose="05000000000000000000" pitchFamily="2" charset="2"/>
              <a:buChar char="§"/>
            </a:pPr>
            <a:endParaRPr lang="en-US" sz="2000" dirty="0"/>
          </a:p>
          <a:p>
            <a:pPr marL="800100" lvl="1" indent="-342900" algn="just">
              <a:lnSpc>
                <a:spcPct val="125000"/>
              </a:lnSpc>
              <a:buFont typeface="Wingdings" panose="05000000000000000000" pitchFamily="2" charset="2"/>
              <a:buChar char="§"/>
            </a:pPr>
            <a:endParaRPr lang="en-US" sz="2000" dirty="0"/>
          </a:p>
          <a:p>
            <a:pPr marL="800100" lvl="1" indent="-342900" algn="just">
              <a:lnSpc>
                <a:spcPct val="125000"/>
              </a:lnSpc>
              <a:buFont typeface="Wingdings" panose="05000000000000000000" pitchFamily="2" charset="2"/>
              <a:buChar char="§"/>
            </a:pPr>
            <a:endParaRPr lang="en-US" sz="2000" dirty="0"/>
          </a:p>
          <a:p>
            <a:pPr marL="800100" lvl="1" indent="-342900" algn="just">
              <a:lnSpc>
                <a:spcPct val="125000"/>
              </a:lnSpc>
              <a:buFont typeface="Wingdings" panose="05000000000000000000" pitchFamily="2" charset="2"/>
              <a:buChar char="§"/>
            </a:pPr>
            <a:endParaRPr lang="en-US" sz="2000" dirty="0"/>
          </a:p>
          <a:p>
            <a:pPr marL="800100" lvl="1" indent="-342900" algn="just">
              <a:lnSpc>
                <a:spcPct val="125000"/>
              </a:lnSpc>
              <a:buFont typeface="Wingdings" panose="05000000000000000000" pitchFamily="2" charset="2"/>
              <a:buChar char="§"/>
            </a:pPr>
            <a:endParaRPr lang="en-US" sz="2000" dirty="0"/>
          </a:p>
          <a:p>
            <a:pPr marL="800100" lvl="1" indent="-342900" algn="just">
              <a:lnSpc>
                <a:spcPct val="125000"/>
              </a:lnSpc>
              <a:buFont typeface="Wingdings" panose="05000000000000000000" pitchFamily="2" charset="2"/>
              <a:buChar char="§"/>
            </a:pPr>
            <a:endParaRPr lang="en-US" sz="2000" dirty="0"/>
          </a:p>
          <a:p>
            <a:pPr marL="800100" lvl="1" indent="-342900" algn="just">
              <a:lnSpc>
                <a:spcPct val="125000"/>
              </a:lnSpc>
              <a:buFont typeface="Wingdings" panose="05000000000000000000" pitchFamily="2" charset="2"/>
              <a:buChar char="§"/>
            </a:pPr>
            <a:endParaRPr lang="en-US" sz="2000" dirty="0"/>
          </a:p>
          <a:p>
            <a:pPr marL="800100" lvl="1" indent="-342900" algn="just">
              <a:lnSpc>
                <a:spcPct val="125000"/>
              </a:lnSpc>
              <a:buFont typeface="Wingdings" panose="05000000000000000000" pitchFamily="2" charset="2"/>
              <a:buChar char="§"/>
            </a:pPr>
            <a:endParaRPr lang="en-US" sz="2000" dirty="0"/>
          </a:p>
          <a:p>
            <a:pPr marL="800100" lvl="1" indent="-342900" algn="just">
              <a:lnSpc>
                <a:spcPct val="125000"/>
              </a:lnSpc>
              <a:buFont typeface="Wingdings" panose="05000000000000000000" pitchFamily="2" charset="2"/>
              <a:buChar char="§"/>
            </a:pPr>
            <a:r>
              <a:rPr lang="en-US" sz="2000" b="0" i="0" dirty="0">
                <a:effectLst/>
                <a:latin typeface="Arial" panose="020B0604020202020204" pitchFamily="34" charset="0"/>
              </a:rPr>
              <a:t>Accurate forecasting helps people plan ahead, decreasing the effects on health and the costs associated. </a:t>
            </a:r>
            <a:endParaRPr lang="en-US" sz="2000" dirty="0"/>
          </a:p>
          <a:p>
            <a:pPr algn="just">
              <a:lnSpc>
                <a:spcPct val="125000"/>
              </a:lnSpc>
            </a:pPr>
            <a:endParaRPr lang="en-US" sz="2000" dirty="0"/>
          </a:p>
          <a:p>
            <a:pPr algn="just">
              <a:lnSpc>
                <a:spcPct val="125000"/>
              </a:lnSpc>
            </a:pPr>
            <a:endParaRPr lang="en-US" sz="2000" dirty="0"/>
          </a:p>
          <a:p>
            <a:pPr algn="just">
              <a:lnSpc>
                <a:spcPct val="125000"/>
              </a:lnSpc>
            </a:pPr>
            <a:endParaRPr lang="en-US" sz="2000" dirty="0"/>
          </a:p>
          <a:p>
            <a:pPr algn="just">
              <a:lnSpc>
                <a:spcPct val="125000"/>
              </a:lnSpc>
            </a:pPr>
            <a:endParaRPr lang="en-US" sz="2000" dirty="0"/>
          </a:p>
        </p:txBody>
      </p:sp>
      <p:pic>
        <p:nvPicPr>
          <p:cNvPr id="3076" name="Picture 4">
            <a:extLst>
              <a:ext uri="{FF2B5EF4-FFF2-40B4-BE49-F238E27FC236}">
                <a16:creationId xmlns:a16="http://schemas.microsoft.com/office/drawing/2014/main" id="{66B24943-BD1B-5F4A-A3CD-A8E7CC2AA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8320" y="2411614"/>
            <a:ext cx="5627359" cy="2959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1411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scatter chart&#10;&#10;Description automatically generated">
            <a:extLst>
              <a:ext uri="{FF2B5EF4-FFF2-40B4-BE49-F238E27FC236}">
                <a16:creationId xmlns:a16="http://schemas.microsoft.com/office/drawing/2014/main" id="{9432B427-5C35-5979-422F-BE2028DF55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411" y="2841079"/>
            <a:ext cx="7130365" cy="3565183"/>
          </a:xfrm>
          <a:prstGeom prst="rect">
            <a:avLst/>
          </a:prstGeom>
        </p:spPr>
      </p:pic>
      <p:sp>
        <p:nvSpPr>
          <p:cNvPr id="6" name="TextBox 5">
            <a:extLst>
              <a:ext uri="{FF2B5EF4-FFF2-40B4-BE49-F238E27FC236}">
                <a16:creationId xmlns:a16="http://schemas.microsoft.com/office/drawing/2014/main" id="{B37ECFEE-0FB9-1762-726C-BDB679AB6C69}"/>
              </a:ext>
            </a:extLst>
          </p:cNvPr>
          <p:cNvSpPr txBox="1"/>
          <p:nvPr/>
        </p:nvSpPr>
        <p:spPr>
          <a:xfrm>
            <a:off x="538223" y="819838"/>
            <a:ext cx="8203843" cy="5440657"/>
          </a:xfrm>
          <a:prstGeom prst="rect">
            <a:avLst/>
          </a:prstGeom>
          <a:noFill/>
        </p:spPr>
        <p:txBody>
          <a:bodyPr wrap="square" rtlCol="0">
            <a:spAutoFit/>
          </a:bodyPr>
          <a:lstStyle/>
          <a:p>
            <a:pPr marL="342900" indent="-342900" algn="just">
              <a:lnSpc>
                <a:spcPct val="125000"/>
              </a:lnSpc>
              <a:buFont typeface="Wingdings" panose="05000000000000000000" pitchFamily="2" charset="2"/>
              <a:buChar char="v"/>
            </a:pPr>
            <a:r>
              <a:rPr lang="en-US" sz="2000" b="1" i="0" dirty="0">
                <a:solidFill>
                  <a:srgbClr val="000000"/>
                </a:solidFill>
                <a:effectLst/>
              </a:rPr>
              <a:t>Time series forecasting</a:t>
            </a:r>
            <a:r>
              <a:rPr lang="en-US" sz="2000" b="0" i="0" dirty="0">
                <a:solidFill>
                  <a:srgbClr val="000000"/>
                </a:solidFill>
                <a:effectLst/>
              </a:rPr>
              <a:t> is a set of methods in statistics and data science to predict some variables that develop and change over time. </a:t>
            </a:r>
          </a:p>
          <a:p>
            <a:pPr marL="342900" indent="-342900" algn="just">
              <a:lnSpc>
                <a:spcPct val="125000"/>
              </a:lnSpc>
              <a:buFont typeface="Wingdings" panose="05000000000000000000" pitchFamily="2" charset="2"/>
              <a:buChar char="v"/>
            </a:pPr>
            <a:r>
              <a:rPr lang="en-US" sz="2000" b="0" i="0" dirty="0">
                <a:solidFill>
                  <a:srgbClr val="000000"/>
                </a:solidFill>
                <a:effectLst/>
              </a:rPr>
              <a:t>The underlying intention of time series forecasting is determining how target variables will change in the future by observing historical data from the time perspective, defining the patterns, and yielding short or long-term </a:t>
            </a:r>
          </a:p>
          <a:p>
            <a:pPr algn="just">
              <a:lnSpc>
                <a:spcPct val="125000"/>
              </a:lnSpc>
            </a:pPr>
            <a:r>
              <a:rPr lang="en-US" sz="2000" dirty="0">
                <a:solidFill>
                  <a:srgbClr val="000000"/>
                </a:solidFill>
              </a:rPr>
              <a:t>     </a:t>
            </a:r>
            <a:r>
              <a:rPr lang="en-US" sz="2000" b="0" i="0" dirty="0">
                <a:solidFill>
                  <a:srgbClr val="000000"/>
                </a:solidFill>
                <a:effectLst/>
              </a:rPr>
              <a:t>predictions on how </a:t>
            </a:r>
          </a:p>
          <a:p>
            <a:pPr algn="just">
              <a:lnSpc>
                <a:spcPct val="125000"/>
              </a:lnSpc>
            </a:pPr>
            <a:r>
              <a:rPr lang="en-US" sz="2000" dirty="0">
                <a:solidFill>
                  <a:srgbClr val="000000"/>
                </a:solidFill>
              </a:rPr>
              <a:t>     </a:t>
            </a:r>
            <a:r>
              <a:rPr lang="en-US" sz="2000" b="0" i="0" dirty="0">
                <a:solidFill>
                  <a:srgbClr val="000000"/>
                </a:solidFill>
                <a:effectLst/>
              </a:rPr>
              <a:t>change occurs – </a:t>
            </a:r>
          </a:p>
          <a:p>
            <a:pPr algn="just">
              <a:lnSpc>
                <a:spcPct val="125000"/>
              </a:lnSpc>
            </a:pPr>
            <a:r>
              <a:rPr lang="en-US" sz="2000" dirty="0">
                <a:solidFill>
                  <a:srgbClr val="000000"/>
                </a:solidFill>
              </a:rPr>
              <a:t>     </a:t>
            </a:r>
            <a:r>
              <a:rPr lang="en-US" sz="2000" b="0" i="0" dirty="0">
                <a:solidFill>
                  <a:srgbClr val="000000"/>
                </a:solidFill>
                <a:effectLst/>
              </a:rPr>
              <a:t>considering the </a:t>
            </a:r>
          </a:p>
          <a:p>
            <a:pPr algn="just">
              <a:lnSpc>
                <a:spcPct val="125000"/>
              </a:lnSpc>
            </a:pPr>
            <a:r>
              <a:rPr lang="en-US" sz="2000" dirty="0">
                <a:solidFill>
                  <a:srgbClr val="000000"/>
                </a:solidFill>
              </a:rPr>
              <a:t>     </a:t>
            </a:r>
            <a:r>
              <a:rPr lang="en-US" sz="2000" b="0" i="0" dirty="0">
                <a:solidFill>
                  <a:srgbClr val="000000"/>
                </a:solidFill>
                <a:effectLst/>
              </a:rPr>
              <a:t>captured patterns.</a:t>
            </a:r>
            <a:endParaRPr lang="en-US" sz="2000" dirty="0"/>
          </a:p>
          <a:p>
            <a:pPr algn="just">
              <a:lnSpc>
                <a:spcPct val="125000"/>
              </a:lnSpc>
            </a:pPr>
            <a:endParaRPr lang="en-US" sz="2000" dirty="0"/>
          </a:p>
          <a:p>
            <a:pPr algn="just">
              <a:lnSpc>
                <a:spcPct val="125000"/>
              </a:lnSpc>
            </a:pPr>
            <a:endParaRPr lang="en-US" sz="2000" dirty="0"/>
          </a:p>
          <a:p>
            <a:pPr algn="just">
              <a:lnSpc>
                <a:spcPct val="125000"/>
              </a:lnSpc>
            </a:pPr>
            <a:endParaRPr lang="en-US" sz="2000" dirty="0"/>
          </a:p>
        </p:txBody>
      </p:sp>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14</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Time series forecasting problem </a:t>
            </a:r>
          </a:p>
        </p:txBody>
      </p:sp>
    </p:spTree>
    <p:extLst>
      <p:ext uri="{BB962C8B-B14F-4D97-AF65-F5344CB8AC3E}">
        <p14:creationId xmlns:p14="http://schemas.microsoft.com/office/powerpoint/2010/main" val="4080263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Contents</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739182" y="1091961"/>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dirty="0">
                <a:solidFill>
                  <a:schemeClr val="bg1">
                    <a:lumMod val="85000"/>
                  </a:schemeClr>
                </a:solidFill>
                <a:latin typeface="+mj-lt"/>
              </a:rPr>
              <a:t>Problem</a:t>
            </a:r>
          </a:p>
          <a:p>
            <a:pPr marL="514350" indent="-514350">
              <a:lnSpc>
                <a:spcPct val="150000"/>
              </a:lnSpc>
              <a:buFont typeface="+mj-lt"/>
              <a:buAutoNum type="arabicPeriod"/>
            </a:pPr>
            <a:r>
              <a:rPr lang="en-US" sz="2600" b="1" dirty="0">
                <a:latin typeface="+mj-lt"/>
              </a:rPr>
              <a:t>Data</a:t>
            </a:r>
          </a:p>
          <a:p>
            <a:pPr marL="514350" indent="-514350">
              <a:lnSpc>
                <a:spcPct val="150000"/>
              </a:lnSpc>
              <a:buFont typeface="+mj-lt"/>
              <a:buAutoNum type="arabicPeriod"/>
            </a:pPr>
            <a:r>
              <a:rPr lang="en-US" sz="2600" dirty="0">
                <a:solidFill>
                  <a:schemeClr val="bg1">
                    <a:lumMod val="85000"/>
                  </a:schemeClr>
                </a:solidFill>
                <a:latin typeface="+mj-lt"/>
              </a:rPr>
              <a:t>Approaches</a:t>
            </a:r>
          </a:p>
          <a:p>
            <a:pPr marL="514350" indent="-514350">
              <a:lnSpc>
                <a:spcPct val="150000"/>
              </a:lnSpc>
              <a:buFont typeface="+mj-lt"/>
              <a:buAutoNum type="arabicPeriod"/>
            </a:pPr>
            <a:r>
              <a:rPr lang="en-US" sz="2600" dirty="0">
                <a:solidFill>
                  <a:schemeClr val="bg1">
                    <a:lumMod val="85000"/>
                  </a:schemeClr>
                </a:solidFill>
                <a:latin typeface="+mj-lt"/>
              </a:rPr>
              <a:t>Conclusion</a:t>
            </a:r>
          </a:p>
        </p:txBody>
      </p:sp>
    </p:spTree>
    <p:extLst>
      <p:ext uri="{BB962C8B-B14F-4D97-AF65-F5344CB8AC3E}">
        <p14:creationId xmlns:p14="http://schemas.microsoft.com/office/powerpoint/2010/main" val="3246519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3" name="Picture 7">
            <a:extLst>
              <a:ext uri="{FF2B5EF4-FFF2-40B4-BE49-F238E27FC236}">
                <a16:creationId xmlns:a16="http://schemas.microsoft.com/office/drawing/2014/main" id="{D7886574-5FB7-99CD-AEF9-0F91EA4687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1409" y="3192697"/>
            <a:ext cx="5441182" cy="305783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37ECFEE-0FB9-1762-726C-BDB679AB6C69}"/>
              </a:ext>
            </a:extLst>
          </p:cNvPr>
          <p:cNvSpPr txBox="1"/>
          <p:nvPr/>
        </p:nvSpPr>
        <p:spPr>
          <a:xfrm>
            <a:off x="538223" y="819838"/>
            <a:ext cx="8203843" cy="3901774"/>
          </a:xfrm>
          <a:prstGeom prst="rect">
            <a:avLst/>
          </a:prstGeom>
          <a:noFill/>
        </p:spPr>
        <p:txBody>
          <a:bodyPr wrap="square" rtlCol="0">
            <a:spAutoFit/>
          </a:bodyPr>
          <a:lstStyle/>
          <a:p>
            <a:pPr marL="342900" indent="-342900" algn="just">
              <a:lnSpc>
                <a:spcPct val="125000"/>
              </a:lnSpc>
              <a:buFont typeface="Wingdings" panose="05000000000000000000" pitchFamily="2" charset="2"/>
              <a:buChar char="v"/>
            </a:pPr>
            <a:r>
              <a:rPr lang="en-US" sz="2000" b="1" i="0" dirty="0">
                <a:solidFill>
                  <a:srgbClr val="000000"/>
                </a:solidFill>
                <a:effectLst/>
              </a:rPr>
              <a:t>Source:</a:t>
            </a:r>
            <a:r>
              <a:rPr lang="en-US" sz="2000" b="0" i="0" dirty="0">
                <a:solidFill>
                  <a:srgbClr val="000000"/>
                </a:solidFill>
                <a:effectLst/>
              </a:rPr>
              <a:t> </a:t>
            </a:r>
            <a:r>
              <a:rPr lang="en-US" sz="2000" b="0" i="0" u="sng" dirty="0">
                <a:solidFill>
                  <a:srgbClr val="0070C0"/>
                </a:solidFill>
                <a:effectLst/>
              </a:rPr>
              <a:t>https://www.kaggle.com/datasets/rohanrao/air-quality-data-in-india</a:t>
            </a:r>
            <a:r>
              <a:rPr lang="en-US" sz="2000" b="0" i="0" dirty="0">
                <a:solidFill>
                  <a:srgbClr val="000000"/>
                </a:solidFill>
                <a:effectLst/>
              </a:rPr>
              <a:t>. </a:t>
            </a:r>
          </a:p>
          <a:p>
            <a:pPr marL="342900" indent="-342900" algn="just">
              <a:lnSpc>
                <a:spcPct val="125000"/>
              </a:lnSpc>
              <a:buFont typeface="Wingdings" panose="05000000000000000000" pitchFamily="2" charset="2"/>
              <a:buChar char="v"/>
            </a:pPr>
            <a:r>
              <a:rPr lang="en-US" sz="2000" b="0" i="0" dirty="0">
                <a:solidFill>
                  <a:srgbClr val="000000"/>
                </a:solidFill>
                <a:effectLst/>
              </a:rPr>
              <a:t>Data contains air quality information of 26 cities in India from 2015 to 2020 by each hour.</a:t>
            </a:r>
          </a:p>
          <a:p>
            <a:pPr marL="342900" indent="-342900" algn="just">
              <a:lnSpc>
                <a:spcPct val="125000"/>
              </a:lnSpc>
              <a:buFont typeface="Wingdings" panose="05000000000000000000" pitchFamily="2" charset="2"/>
              <a:buChar char="v"/>
            </a:pPr>
            <a:r>
              <a:rPr lang="en-US" sz="2000" dirty="0"/>
              <a:t>Delhi had the most observations (48192) and the highest number of </a:t>
            </a:r>
            <a:r>
              <a:rPr lang="en-US" sz="2000" dirty="0" err="1"/>
              <a:t>NaN</a:t>
            </a:r>
            <a:r>
              <a:rPr lang="en-US" sz="2000" dirty="0"/>
              <a:t> in one column (ignoring Xylene) is 2421 samples, 5.02% of total.</a:t>
            </a:r>
          </a:p>
          <a:p>
            <a:pPr algn="just">
              <a:lnSpc>
                <a:spcPct val="125000"/>
              </a:lnSpc>
            </a:pPr>
            <a:endParaRPr lang="en-US" sz="2000" dirty="0"/>
          </a:p>
          <a:p>
            <a:pPr algn="just">
              <a:lnSpc>
                <a:spcPct val="125000"/>
              </a:lnSpc>
            </a:pPr>
            <a:endParaRPr lang="en-US" sz="2000" dirty="0"/>
          </a:p>
          <a:p>
            <a:pPr algn="just">
              <a:lnSpc>
                <a:spcPct val="125000"/>
              </a:lnSpc>
            </a:pPr>
            <a:endParaRPr lang="en-US" sz="2000" dirty="0"/>
          </a:p>
        </p:txBody>
      </p:sp>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16</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Data</a:t>
            </a:r>
          </a:p>
        </p:txBody>
      </p:sp>
    </p:spTree>
    <p:extLst>
      <p:ext uri="{BB962C8B-B14F-4D97-AF65-F5344CB8AC3E}">
        <p14:creationId xmlns:p14="http://schemas.microsoft.com/office/powerpoint/2010/main" val="252851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a:latin typeface="+mj-lt"/>
              </a:rPr>
              <a:t>Data</a:t>
            </a:r>
            <a:endParaRPr lang="en-US" dirty="0">
              <a:latin typeface="+mj-lt"/>
            </a:endParaRPr>
          </a:p>
        </p:txBody>
      </p:sp>
      <p:pic>
        <p:nvPicPr>
          <p:cNvPr id="1032" name="Picture 8">
            <a:extLst>
              <a:ext uri="{FF2B5EF4-FFF2-40B4-BE49-F238E27FC236}">
                <a16:creationId xmlns:a16="http://schemas.microsoft.com/office/drawing/2014/main" id="{08BFBB64-8FF2-2CC8-F78B-9DF5A56C67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14400"/>
            <a:ext cx="4572000" cy="173831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A20CA6F-DFF0-8318-8A53-869D2B01DC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914400"/>
            <a:ext cx="4572000" cy="172561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D4C95FD8-130A-9C4C-E60D-18B68C33FD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743200"/>
            <a:ext cx="4572000" cy="173831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EBEF94A3-2EA3-9443-4BC6-F15A38E638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2743200"/>
            <a:ext cx="4572000" cy="173831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E05F0DE6-1380-ACEA-2F07-56F769901E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4572000"/>
            <a:ext cx="4572000" cy="173831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59EC1D9C-D327-5790-3A3C-B01C9142F5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4572000"/>
            <a:ext cx="4572000"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8522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18</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a:latin typeface="+mj-lt"/>
              </a:rPr>
              <a:t>Data</a:t>
            </a:r>
            <a:endParaRPr lang="en-US" dirty="0">
              <a:latin typeface="+mj-lt"/>
            </a:endParaRPr>
          </a:p>
        </p:txBody>
      </p:sp>
      <p:pic>
        <p:nvPicPr>
          <p:cNvPr id="1042" name="Picture 18">
            <a:extLst>
              <a:ext uri="{FF2B5EF4-FFF2-40B4-BE49-F238E27FC236}">
                <a16:creationId xmlns:a16="http://schemas.microsoft.com/office/drawing/2014/main" id="{E467622F-83C7-900C-E231-AC8C9AD990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14400"/>
            <a:ext cx="4572000" cy="176371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52EA5C6D-D1BC-A322-4B98-4292F824E3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914400"/>
            <a:ext cx="4572000" cy="175101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8E676379-3E6A-1426-A518-442E66C6D8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743200"/>
            <a:ext cx="4572000" cy="173831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A279374F-AB24-A406-8A69-83C652FF27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2743200"/>
            <a:ext cx="4572000" cy="175101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1BC29A27-BFEF-92A8-95AA-EA0C6004DB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4572000"/>
            <a:ext cx="4572000" cy="173831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487E2BE4-5E08-43F3-B68A-2C7347562D7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4572000"/>
            <a:ext cx="4572000" cy="1738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2456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19</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a:latin typeface="+mj-lt"/>
              </a:rPr>
              <a:t>Data</a:t>
            </a:r>
            <a:endParaRPr lang="en-US" dirty="0">
              <a:latin typeface="+mj-lt"/>
            </a:endParaRPr>
          </a:p>
        </p:txBody>
      </p:sp>
      <p:pic>
        <p:nvPicPr>
          <p:cNvPr id="4098" name="Picture 2">
            <a:extLst>
              <a:ext uri="{FF2B5EF4-FFF2-40B4-BE49-F238E27FC236}">
                <a16:creationId xmlns:a16="http://schemas.microsoft.com/office/drawing/2014/main" id="{40891BC9-708A-3D72-28DD-01BCC33C95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19287"/>
            <a:ext cx="9144000" cy="3476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022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2</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Contents</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739182" y="1091961"/>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dirty="0">
                <a:latin typeface="+mj-lt"/>
              </a:rPr>
              <a:t>Problem</a:t>
            </a:r>
          </a:p>
          <a:p>
            <a:pPr marL="514350" indent="-514350">
              <a:lnSpc>
                <a:spcPct val="150000"/>
              </a:lnSpc>
              <a:buFont typeface="+mj-lt"/>
              <a:buAutoNum type="arabicPeriod"/>
            </a:pPr>
            <a:r>
              <a:rPr lang="en-US" sz="2600" dirty="0">
                <a:latin typeface="+mj-lt"/>
              </a:rPr>
              <a:t>Data</a:t>
            </a:r>
          </a:p>
          <a:p>
            <a:pPr marL="514350" indent="-514350">
              <a:lnSpc>
                <a:spcPct val="150000"/>
              </a:lnSpc>
              <a:buFont typeface="+mj-lt"/>
              <a:buAutoNum type="arabicPeriod"/>
            </a:pPr>
            <a:r>
              <a:rPr lang="en-US" sz="2600" dirty="0">
                <a:latin typeface="+mj-lt"/>
              </a:rPr>
              <a:t>Models</a:t>
            </a:r>
          </a:p>
          <a:p>
            <a:pPr marL="514350" indent="-514350">
              <a:lnSpc>
                <a:spcPct val="150000"/>
              </a:lnSpc>
              <a:buFont typeface="+mj-lt"/>
              <a:buAutoNum type="arabicPeriod"/>
            </a:pPr>
            <a:r>
              <a:rPr lang="en-US" sz="2600" dirty="0">
                <a:latin typeface="+mj-lt"/>
              </a:rPr>
              <a:t>Experiments</a:t>
            </a:r>
          </a:p>
          <a:p>
            <a:pPr marL="514350" indent="-514350">
              <a:lnSpc>
                <a:spcPct val="150000"/>
              </a:lnSpc>
              <a:buFont typeface="+mj-lt"/>
              <a:buAutoNum type="arabicPeriod"/>
            </a:pPr>
            <a:r>
              <a:rPr lang="en-US" sz="2600" dirty="0">
                <a:latin typeface="+mj-lt"/>
              </a:rPr>
              <a:t>Conclusion</a:t>
            </a:r>
          </a:p>
        </p:txBody>
      </p:sp>
    </p:spTree>
    <p:extLst>
      <p:ext uri="{BB962C8B-B14F-4D97-AF65-F5344CB8AC3E}">
        <p14:creationId xmlns:p14="http://schemas.microsoft.com/office/powerpoint/2010/main" val="211589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20</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Contents</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739182" y="1091961"/>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dirty="0">
                <a:solidFill>
                  <a:schemeClr val="bg1">
                    <a:lumMod val="85000"/>
                  </a:schemeClr>
                </a:solidFill>
                <a:latin typeface="+mj-lt"/>
              </a:rPr>
              <a:t>Problem</a:t>
            </a:r>
          </a:p>
          <a:p>
            <a:pPr marL="514350" indent="-514350">
              <a:lnSpc>
                <a:spcPct val="150000"/>
              </a:lnSpc>
              <a:buFont typeface="+mj-lt"/>
              <a:buAutoNum type="arabicPeriod"/>
            </a:pPr>
            <a:r>
              <a:rPr lang="en-US" sz="2600" dirty="0">
                <a:solidFill>
                  <a:schemeClr val="bg1">
                    <a:lumMod val="85000"/>
                  </a:schemeClr>
                </a:solidFill>
                <a:latin typeface="+mj-lt"/>
              </a:rPr>
              <a:t>Data</a:t>
            </a:r>
          </a:p>
          <a:p>
            <a:pPr marL="514350" indent="-514350">
              <a:lnSpc>
                <a:spcPct val="150000"/>
              </a:lnSpc>
              <a:buFont typeface="+mj-lt"/>
              <a:buAutoNum type="arabicPeriod"/>
            </a:pPr>
            <a:r>
              <a:rPr lang="en-US" sz="2600" b="1" dirty="0">
                <a:latin typeface="+mj-lt"/>
              </a:rPr>
              <a:t>Approaches</a:t>
            </a:r>
          </a:p>
          <a:p>
            <a:pPr marL="514350" indent="-514350">
              <a:lnSpc>
                <a:spcPct val="150000"/>
              </a:lnSpc>
              <a:buFont typeface="+mj-lt"/>
              <a:buAutoNum type="arabicPeriod"/>
            </a:pPr>
            <a:r>
              <a:rPr lang="en-US" sz="2600" dirty="0">
                <a:solidFill>
                  <a:schemeClr val="bg1">
                    <a:lumMod val="85000"/>
                  </a:schemeClr>
                </a:solidFill>
                <a:latin typeface="+mj-lt"/>
              </a:rPr>
              <a:t>Conclusion</a:t>
            </a:r>
          </a:p>
        </p:txBody>
      </p:sp>
    </p:spTree>
    <p:extLst>
      <p:ext uri="{BB962C8B-B14F-4D97-AF65-F5344CB8AC3E}">
        <p14:creationId xmlns:p14="http://schemas.microsoft.com/office/powerpoint/2010/main" val="3433833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37ECFEE-0FB9-1762-726C-BDB679AB6C69}"/>
              </a:ext>
            </a:extLst>
          </p:cNvPr>
          <p:cNvSpPr txBox="1"/>
          <p:nvPr/>
        </p:nvSpPr>
        <p:spPr>
          <a:xfrm>
            <a:off x="470078" y="939815"/>
            <a:ext cx="8203843" cy="5632311"/>
          </a:xfrm>
          <a:prstGeom prst="rect">
            <a:avLst/>
          </a:prstGeom>
          <a:noFill/>
        </p:spPr>
        <p:txBody>
          <a:bodyPr wrap="square" rtlCol="0">
            <a:spAutoFit/>
          </a:bodyPr>
          <a:lstStyle/>
          <a:p>
            <a:pPr marL="342900" indent="-342900" algn="just">
              <a:buFont typeface="Wingdings" panose="05000000000000000000" pitchFamily="2" charset="2"/>
              <a:buChar char="v"/>
            </a:pPr>
            <a:r>
              <a:rPr lang="en-US" b="0" i="0" dirty="0">
                <a:solidFill>
                  <a:srgbClr val="222222"/>
                </a:solidFill>
                <a:effectLst/>
                <a:latin typeface="Arial" panose="020B0604020202020204" pitchFamily="34" charset="0"/>
              </a:rPr>
              <a:t>De </a:t>
            </a:r>
            <a:r>
              <a:rPr lang="en-US" b="0" i="0" dirty="0" err="1">
                <a:solidFill>
                  <a:srgbClr val="222222"/>
                </a:solidFill>
                <a:effectLst/>
                <a:latin typeface="Arial" panose="020B0604020202020204" pitchFamily="34" charset="0"/>
              </a:rPr>
              <a:t>Saa</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Eranga</a:t>
            </a:r>
            <a:r>
              <a:rPr lang="en-US" b="0" i="0" dirty="0">
                <a:solidFill>
                  <a:srgbClr val="222222"/>
                </a:solidFill>
                <a:effectLst/>
                <a:latin typeface="Arial" panose="020B0604020202020204" pitchFamily="34" charset="0"/>
              </a:rPr>
              <a:t>, and </a:t>
            </a:r>
            <a:r>
              <a:rPr lang="en-US" b="0" i="0" dirty="0" err="1">
                <a:solidFill>
                  <a:srgbClr val="222222"/>
                </a:solidFill>
                <a:effectLst/>
                <a:latin typeface="Arial" panose="020B0604020202020204" pitchFamily="34" charset="0"/>
              </a:rPr>
              <a:t>Lochandaka</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Ranathunga</a:t>
            </a:r>
            <a:r>
              <a:rPr lang="en-US" b="0" i="0" dirty="0">
                <a:solidFill>
                  <a:srgbClr val="222222"/>
                </a:solidFill>
                <a:effectLst/>
                <a:latin typeface="Arial" panose="020B0604020202020204" pitchFamily="34" charset="0"/>
              </a:rPr>
              <a:t>. "Comparison between ARIMA and Deep Learning Models for Temperature Forecasting." </a:t>
            </a:r>
            <a:r>
              <a:rPr lang="en-US" b="0" i="1" dirty="0" err="1">
                <a:solidFill>
                  <a:srgbClr val="222222"/>
                </a:solidFill>
                <a:effectLst/>
                <a:latin typeface="Arial" panose="020B0604020202020204" pitchFamily="34" charset="0"/>
              </a:rPr>
              <a:t>arXiv</a:t>
            </a:r>
            <a:r>
              <a:rPr lang="en-US" b="0" i="1" dirty="0">
                <a:solidFill>
                  <a:srgbClr val="222222"/>
                </a:solidFill>
                <a:effectLst/>
                <a:latin typeface="Arial" panose="020B0604020202020204" pitchFamily="34" charset="0"/>
              </a:rPr>
              <a:t> preprint arXiv:2011.04452</a:t>
            </a:r>
            <a:r>
              <a:rPr lang="en-US" b="0" i="0" dirty="0">
                <a:solidFill>
                  <a:srgbClr val="222222"/>
                </a:solidFill>
                <a:effectLst/>
                <a:latin typeface="Arial" panose="020B0604020202020204" pitchFamily="34" charset="0"/>
              </a:rPr>
              <a:t> (2020).</a:t>
            </a:r>
          </a:p>
          <a:p>
            <a:pPr algn="just"/>
            <a:r>
              <a:rPr lang="en-US" dirty="0">
                <a:solidFill>
                  <a:srgbClr val="7030A0"/>
                </a:solidFill>
                <a:latin typeface="Arial" panose="020B0604020202020204" pitchFamily="34" charset="0"/>
                <a:sym typeface="Wingdings" panose="05000000000000000000" pitchFamily="2" charset="2"/>
              </a:rPr>
              <a:t> MSE: Deep Learning (1.9006) vs ARIMA (2.4214) in hourly temperature.</a:t>
            </a:r>
          </a:p>
          <a:p>
            <a:pPr algn="just"/>
            <a:endParaRPr lang="en-US" b="0" i="0" dirty="0">
              <a:solidFill>
                <a:srgbClr val="222222"/>
              </a:solidFill>
              <a:effectLst/>
              <a:latin typeface="Arial" panose="020B0604020202020204" pitchFamily="34" charset="0"/>
            </a:endParaRPr>
          </a:p>
          <a:p>
            <a:pPr marL="342900" indent="-342900" algn="just">
              <a:buFont typeface="Wingdings" panose="05000000000000000000" pitchFamily="2" charset="2"/>
              <a:buChar char="v"/>
            </a:pPr>
            <a:r>
              <a:rPr lang="en-US" b="0" i="0" dirty="0" err="1">
                <a:solidFill>
                  <a:srgbClr val="222222"/>
                </a:solidFill>
                <a:effectLst/>
                <a:latin typeface="Arial" panose="020B0604020202020204" pitchFamily="34" charset="0"/>
              </a:rPr>
              <a:t>Siami-Namini</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Sima</a:t>
            </a:r>
            <a:r>
              <a:rPr lang="en-US" b="0" i="0" dirty="0">
                <a:solidFill>
                  <a:srgbClr val="222222"/>
                </a:solidFill>
                <a:effectLst/>
                <a:latin typeface="Arial" panose="020B0604020202020204" pitchFamily="34" charset="0"/>
              </a:rPr>
              <a:t>, Neda </a:t>
            </a:r>
            <a:r>
              <a:rPr lang="en-US" b="0" i="0" dirty="0" err="1">
                <a:solidFill>
                  <a:srgbClr val="222222"/>
                </a:solidFill>
                <a:effectLst/>
                <a:latin typeface="Arial" panose="020B0604020202020204" pitchFamily="34" charset="0"/>
              </a:rPr>
              <a:t>Tavakoli</a:t>
            </a:r>
            <a:r>
              <a:rPr lang="en-US" b="0" i="0" dirty="0">
                <a:solidFill>
                  <a:srgbClr val="222222"/>
                </a:solidFill>
                <a:effectLst/>
                <a:latin typeface="Arial" panose="020B0604020202020204" pitchFamily="34" charset="0"/>
              </a:rPr>
              <a:t>, and Akbar </a:t>
            </a:r>
            <a:r>
              <a:rPr lang="en-US" b="0" i="0" dirty="0" err="1">
                <a:solidFill>
                  <a:srgbClr val="222222"/>
                </a:solidFill>
                <a:effectLst/>
                <a:latin typeface="Arial" panose="020B0604020202020204" pitchFamily="34" charset="0"/>
              </a:rPr>
              <a:t>Siami</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Namin</a:t>
            </a:r>
            <a:r>
              <a:rPr lang="en-US" b="0" i="0" dirty="0">
                <a:solidFill>
                  <a:srgbClr val="222222"/>
                </a:solidFill>
                <a:effectLst/>
                <a:latin typeface="Arial" panose="020B0604020202020204" pitchFamily="34" charset="0"/>
              </a:rPr>
              <a:t>. "A comparison of ARIMA and LSTM in forecasting time series." </a:t>
            </a:r>
            <a:r>
              <a:rPr lang="en-US" b="0" i="1" dirty="0">
                <a:solidFill>
                  <a:srgbClr val="222222"/>
                </a:solidFill>
                <a:effectLst/>
                <a:latin typeface="Arial" panose="020B0604020202020204" pitchFamily="34" charset="0"/>
              </a:rPr>
              <a:t>2018 17th IEEE international conference on machine learning and applications (ICMLA)</a:t>
            </a:r>
            <a:r>
              <a:rPr lang="en-US" b="0" i="0" dirty="0">
                <a:solidFill>
                  <a:srgbClr val="222222"/>
                </a:solidFill>
                <a:effectLst/>
                <a:latin typeface="Arial" panose="020B0604020202020204" pitchFamily="34" charset="0"/>
              </a:rPr>
              <a:t>. IEEE, 2018..</a:t>
            </a:r>
          </a:p>
          <a:p>
            <a:pPr marL="342900" indent="-342900" algn="just">
              <a:buFont typeface="Wingdings" panose="05000000000000000000" pitchFamily="2" charset="2"/>
              <a:buChar char="à"/>
            </a:pPr>
            <a:r>
              <a:rPr lang="en-US" dirty="0">
                <a:solidFill>
                  <a:srgbClr val="7030A0"/>
                </a:solidFill>
                <a:latin typeface="Arial" panose="020B0604020202020204" pitchFamily="34" charset="0"/>
                <a:sym typeface="Wingdings" panose="05000000000000000000" pitchFamily="2" charset="2"/>
              </a:rPr>
              <a:t>The average reduction in error rates obtained by LSTM was between 84 – 87 percent compared to ARIMA using </a:t>
            </a:r>
            <a:r>
              <a:rPr lang="en-US" b="0" i="0" dirty="0">
                <a:solidFill>
                  <a:srgbClr val="7030A0"/>
                </a:solidFill>
                <a:effectLst/>
                <a:latin typeface="Arial" panose="020B0604020202020204" pitchFamily="34" charset="0"/>
              </a:rPr>
              <a:t>historical monthly financial from 1985 to 2018 from Yahoo finance Website</a:t>
            </a:r>
            <a:r>
              <a:rPr lang="en-US" dirty="0">
                <a:solidFill>
                  <a:srgbClr val="7030A0"/>
                </a:solidFill>
                <a:latin typeface="Arial" panose="020B0604020202020204" pitchFamily="34" charset="0"/>
                <a:sym typeface="Wingdings" panose="05000000000000000000" pitchFamily="2" charset="2"/>
              </a:rPr>
              <a:t>.</a:t>
            </a:r>
          </a:p>
          <a:p>
            <a:pPr marL="342900" indent="-342900" algn="just">
              <a:buFont typeface="Wingdings" panose="05000000000000000000" pitchFamily="2" charset="2"/>
              <a:buChar char="à"/>
            </a:pPr>
            <a:endParaRPr lang="en-US" dirty="0">
              <a:solidFill>
                <a:srgbClr val="222222"/>
              </a:solidFill>
              <a:latin typeface="Arial" panose="020B0604020202020204" pitchFamily="34" charset="0"/>
            </a:endParaRPr>
          </a:p>
          <a:p>
            <a:pPr marL="342900" indent="-342900" algn="just">
              <a:buFont typeface="Wingdings" panose="05000000000000000000" pitchFamily="2" charset="2"/>
              <a:buChar char="v"/>
            </a:pPr>
            <a:r>
              <a:rPr lang="en-US" b="0" i="0" dirty="0" err="1">
                <a:solidFill>
                  <a:srgbClr val="222222"/>
                </a:solidFill>
                <a:effectLst/>
                <a:latin typeface="Arial" panose="020B0604020202020204" pitchFamily="34" charset="0"/>
              </a:rPr>
              <a:t>Menculini</a:t>
            </a:r>
            <a:r>
              <a:rPr lang="en-US" b="0" i="0" dirty="0">
                <a:solidFill>
                  <a:srgbClr val="222222"/>
                </a:solidFill>
                <a:effectLst/>
                <a:latin typeface="Arial" panose="020B0604020202020204" pitchFamily="34" charset="0"/>
              </a:rPr>
              <a:t>, Lorenzo, et al. "Comparing prophet and deep learning to ARIMA in forecasting wholesale food prices." </a:t>
            </a:r>
            <a:r>
              <a:rPr lang="en-US" b="0" i="1" dirty="0">
                <a:solidFill>
                  <a:srgbClr val="222222"/>
                </a:solidFill>
                <a:effectLst/>
                <a:latin typeface="Arial" panose="020B0604020202020204" pitchFamily="34" charset="0"/>
              </a:rPr>
              <a:t>Forecasting</a:t>
            </a:r>
            <a:r>
              <a:rPr lang="en-US" b="0" i="0" dirty="0">
                <a:solidFill>
                  <a:srgbClr val="222222"/>
                </a:solidFill>
                <a:effectLst/>
                <a:latin typeface="Arial" panose="020B0604020202020204" pitchFamily="34" charset="0"/>
              </a:rPr>
              <a:t> 3.3 (2021): 644-662.</a:t>
            </a:r>
          </a:p>
          <a:p>
            <a:pPr algn="just"/>
            <a:r>
              <a:rPr lang="en-US" dirty="0">
                <a:solidFill>
                  <a:srgbClr val="7030A0"/>
                </a:solidFill>
                <a:latin typeface="Arial" panose="020B0604020202020204" pitchFamily="34" charset="0"/>
                <a:sym typeface="Wingdings" panose="05000000000000000000" pitchFamily="2" charset="2"/>
              </a:rPr>
              <a:t> RMSE: CNN + LSTM (0.2) &gt; ARIMA (0.211) &gt; Prophet (0.35) using dataset of food order.</a:t>
            </a:r>
          </a:p>
          <a:p>
            <a:pPr algn="just"/>
            <a:endParaRPr lang="en-US" dirty="0"/>
          </a:p>
          <a:p>
            <a:pPr algn="just"/>
            <a:endParaRPr lang="en-US" dirty="0"/>
          </a:p>
          <a:p>
            <a:pPr algn="just"/>
            <a:endParaRPr lang="en-US" dirty="0"/>
          </a:p>
        </p:txBody>
      </p:sp>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21</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Data</a:t>
            </a:r>
          </a:p>
        </p:txBody>
      </p:sp>
    </p:spTree>
    <p:extLst>
      <p:ext uri="{BB962C8B-B14F-4D97-AF65-F5344CB8AC3E}">
        <p14:creationId xmlns:p14="http://schemas.microsoft.com/office/powerpoint/2010/main" val="691819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22</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a:latin typeface="+mj-lt"/>
              </a:rPr>
              <a:t>Models</a:t>
            </a:r>
            <a:endParaRPr lang="en-US" dirty="0">
              <a:latin typeface="+mj-lt"/>
            </a:endParaRPr>
          </a:p>
        </p:txBody>
      </p:sp>
      <p:sp>
        <p:nvSpPr>
          <p:cNvPr id="5" name="TextBox 4">
            <a:extLst>
              <a:ext uri="{FF2B5EF4-FFF2-40B4-BE49-F238E27FC236}">
                <a16:creationId xmlns:a16="http://schemas.microsoft.com/office/drawing/2014/main" id="{8C4AEE9E-2905-E6BB-4C1A-B9447769AD66}"/>
              </a:ext>
            </a:extLst>
          </p:cNvPr>
          <p:cNvSpPr txBox="1"/>
          <p:nvPr/>
        </p:nvSpPr>
        <p:spPr>
          <a:xfrm>
            <a:off x="538223" y="819838"/>
            <a:ext cx="8203843" cy="3132332"/>
          </a:xfrm>
          <a:prstGeom prst="rect">
            <a:avLst/>
          </a:prstGeom>
          <a:noFill/>
        </p:spPr>
        <p:txBody>
          <a:bodyPr wrap="square" rtlCol="0">
            <a:spAutoFit/>
          </a:bodyPr>
          <a:lstStyle/>
          <a:p>
            <a:pPr marL="342900" indent="-342900">
              <a:lnSpc>
                <a:spcPct val="125000"/>
              </a:lnSpc>
              <a:buFont typeface="Wingdings" panose="05000000000000000000" pitchFamily="2" charset="2"/>
              <a:buChar char="Ø"/>
            </a:pPr>
            <a:r>
              <a:rPr lang="en-US" sz="2000" b="0" i="0" strike="sngStrike" dirty="0">
                <a:solidFill>
                  <a:srgbClr val="252525"/>
                </a:solidFill>
                <a:effectLst/>
                <a:latin typeface="arial" panose="020B0604020202020204" pitchFamily="34" charset="0"/>
              </a:rPr>
              <a:t>Autoregressive integrated moving average (ARIMA)</a:t>
            </a:r>
          </a:p>
          <a:p>
            <a:pPr marL="342900" indent="-342900">
              <a:lnSpc>
                <a:spcPct val="125000"/>
              </a:lnSpc>
              <a:buFont typeface="Wingdings" panose="05000000000000000000" pitchFamily="2" charset="2"/>
              <a:buChar char="Ø"/>
            </a:pPr>
            <a:r>
              <a:rPr lang="en-US" sz="2000" b="0" i="0" dirty="0">
                <a:solidFill>
                  <a:srgbClr val="252525"/>
                </a:solidFill>
                <a:effectLst/>
                <a:latin typeface="arial" panose="020B0604020202020204" pitchFamily="34" charset="0"/>
              </a:rPr>
              <a:t>Vector Autoregressive Moving Average (VARMA)</a:t>
            </a:r>
          </a:p>
          <a:p>
            <a:pPr marL="342900" indent="-342900">
              <a:lnSpc>
                <a:spcPct val="125000"/>
              </a:lnSpc>
              <a:buFont typeface="Wingdings" panose="05000000000000000000" pitchFamily="2" charset="2"/>
              <a:buChar char="Ø"/>
            </a:pPr>
            <a:r>
              <a:rPr lang="en-US" sz="2000" b="0" i="0" dirty="0">
                <a:solidFill>
                  <a:srgbClr val="252525"/>
                </a:solidFill>
                <a:effectLst/>
                <a:latin typeface="arial" panose="020B0604020202020204" pitchFamily="34" charset="0"/>
              </a:rPr>
              <a:t>Facebook Prophet</a:t>
            </a:r>
          </a:p>
          <a:p>
            <a:pPr marL="342900" indent="-342900">
              <a:lnSpc>
                <a:spcPct val="125000"/>
              </a:lnSpc>
              <a:buFont typeface="Wingdings" panose="05000000000000000000" pitchFamily="2" charset="2"/>
              <a:buChar char="Ø"/>
            </a:pPr>
            <a:endParaRPr lang="en-US" sz="2000" b="0" i="0" dirty="0">
              <a:solidFill>
                <a:srgbClr val="252525"/>
              </a:solidFill>
              <a:effectLst/>
              <a:latin typeface="Work sans" pitchFamily="2" charset="0"/>
            </a:endParaRPr>
          </a:p>
          <a:p>
            <a:pPr marL="342900" indent="-342900">
              <a:lnSpc>
                <a:spcPct val="125000"/>
              </a:lnSpc>
              <a:buFont typeface="Wingdings" panose="05000000000000000000" pitchFamily="2" charset="2"/>
              <a:buChar char="Ø"/>
            </a:pPr>
            <a:endParaRPr lang="en-US" sz="2000" dirty="0"/>
          </a:p>
          <a:p>
            <a:pPr>
              <a:lnSpc>
                <a:spcPct val="125000"/>
              </a:lnSpc>
            </a:pPr>
            <a:endParaRPr lang="en-US" sz="2000" dirty="0"/>
          </a:p>
          <a:p>
            <a:pPr>
              <a:lnSpc>
                <a:spcPct val="125000"/>
              </a:lnSpc>
            </a:pPr>
            <a:endParaRPr lang="en-US" sz="2000" dirty="0"/>
          </a:p>
          <a:p>
            <a:pPr>
              <a:lnSpc>
                <a:spcPct val="125000"/>
              </a:lnSpc>
            </a:pPr>
            <a:endParaRPr lang="en-US" sz="2000" dirty="0"/>
          </a:p>
        </p:txBody>
      </p:sp>
      <p:pic>
        <p:nvPicPr>
          <p:cNvPr id="5126" name="Picture 6" descr="Moving Average in Excel Charts - Office Watch">
            <a:extLst>
              <a:ext uri="{FF2B5EF4-FFF2-40B4-BE49-F238E27FC236}">
                <a16:creationId xmlns:a16="http://schemas.microsoft.com/office/drawing/2014/main" id="{8B4CFDD4-725E-08BA-8B14-656222CE21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077" y="2260271"/>
            <a:ext cx="4531044" cy="2093519"/>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Exponential Moving Average Indicator in Excel - Technical Analysis">
            <a:extLst>
              <a:ext uri="{FF2B5EF4-FFF2-40B4-BE49-F238E27FC236}">
                <a16:creationId xmlns:a16="http://schemas.microsoft.com/office/drawing/2014/main" id="{F0F6B646-1DE3-B868-CFEE-A3F4237E8E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4589" y="1818130"/>
            <a:ext cx="4090623" cy="2249843"/>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Introduction to the Autoregressive Integrated Moving Average (ARIMA) model">
            <a:extLst>
              <a:ext uri="{FF2B5EF4-FFF2-40B4-BE49-F238E27FC236}">
                <a16:creationId xmlns:a16="http://schemas.microsoft.com/office/drawing/2014/main" id="{94432DF1-FFA1-77C7-E172-B2609DE4C4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579" y="4593088"/>
            <a:ext cx="4434421" cy="159902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ntroduction to forecasting with FB Prophet - InterviewQs">
            <a:extLst>
              <a:ext uri="{FF2B5EF4-FFF2-40B4-BE49-F238E27FC236}">
                <a16:creationId xmlns:a16="http://schemas.microsoft.com/office/drawing/2014/main" id="{97AA5300-F423-81B9-90A6-D81BB815F2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4450" y="4194596"/>
            <a:ext cx="3390900" cy="201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13514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92A2B276-D511-B7E5-ED40-B312BB7EB7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58" t="4299" r="2731" b="4850"/>
          <a:stretch/>
        </p:blipFill>
        <p:spPr bwMode="auto">
          <a:xfrm>
            <a:off x="538223" y="3550979"/>
            <a:ext cx="4343743" cy="234126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23</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Models</a:t>
            </a:r>
          </a:p>
        </p:txBody>
      </p:sp>
      <p:sp>
        <p:nvSpPr>
          <p:cNvPr id="5" name="TextBox 4">
            <a:extLst>
              <a:ext uri="{FF2B5EF4-FFF2-40B4-BE49-F238E27FC236}">
                <a16:creationId xmlns:a16="http://schemas.microsoft.com/office/drawing/2014/main" id="{8C4AEE9E-2905-E6BB-4C1A-B9447769AD66}"/>
              </a:ext>
            </a:extLst>
          </p:cNvPr>
          <p:cNvSpPr txBox="1"/>
          <p:nvPr/>
        </p:nvSpPr>
        <p:spPr>
          <a:xfrm>
            <a:off x="538223" y="819838"/>
            <a:ext cx="8203843" cy="3901774"/>
          </a:xfrm>
          <a:prstGeom prst="rect">
            <a:avLst/>
          </a:prstGeom>
          <a:noFill/>
        </p:spPr>
        <p:txBody>
          <a:bodyPr wrap="square" rtlCol="0">
            <a:spAutoFit/>
          </a:bodyPr>
          <a:lstStyle/>
          <a:p>
            <a:pPr marL="342900" indent="-342900">
              <a:lnSpc>
                <a:spcPct val="125000"/>
              </a:lnSpc>
              <a:buFont typeface="Wingdings" panose="05000000000000000000" pitchFamily="2" charset="2"/>
              <a:buChar char="Ø"/>
            </a:pPr>
            <a:r>
              <a:rPr lang="en-US" sz="2000" b="0" i="0" strike="sngStrike" dirty="0">
                <a:solidFill>
                  <a:srgbClr val="252525"/>
                </a:solidFill>
                <a:effectLst/>
                <a:latin typeface="arial" panose="020B0604020202020204" pitchFamily="34" charset="0"/>
              </a:rPr>
              <a:t>Autoregressive integrated moving average (ARIMA)</a:t>
            </a:r>
          </a:p>
          <a:p>
            <a:pPr marL="342900" indent="-342900">
              <a:lnSpc>
                <a:spcPct val="125000"/>
              </a:lnSpc>
              <a:buFont typeface="Wingdings" panose="05000000000000000000" pitchFamily="2" charset="2"/>
              <a:buChar char="Ø"/>
            </a:pPr>
            <a:r>
              <a:rPr lang="en-US" sz="2000" b="0" i="0" dirty="0">
                <a:solidFill>
                  <a:srgbClr val="252525"/>
                </a:solidFill>
                <a:effectLst/>
                <a:latin typeface="arial" panose="020B0604020202020204" pitchFamily="34" charset="0"/>
              </a:rPr>
              <a:t>Vector Autoregressive Moving Average (VARMA)</a:t>
            </a:r>
          </a:p>
          <a:p>
            <a:pPr marL="342900" indent="-342900">
              <a:lnSpc>
                <a:spcPct val="125000"/>
              </a:lnSpc>
              <a:buFont typeface="Wingdings" panose="05000000000000000000" pitchFamily="2" charset="2"/>
              <a:buChar char="Ø"/>
            </a:pPr>
            <a:r>
              <a:rPr lang="en-US" sz="2000" b="0" i="0" dirty="0">
                <a:solidFill>
                  <a:srgbClr val="252525"/>
                </a:solidFill>
                <a:effectLst/>
                <a:latin typeface="arial" panose="020B0604020202020204" pitchFamily="34" charset="0"/>
              </a:rPr>
              <a:t>Facebook Prophet</a:t>
            </a:r>
          </a:p>
          <a:p>
            <a:pPr marL="342900" indent="-342900">
              <a:lnSpc>
                <a:spcPct val="125000"/>
              </a:lnSpc>
              <a:buFont typeface="Wingdings" panose="05000000000000000000" pitchFamily="2" charset="2"/>
              <a:buChar char="Ø"/>
            </a:pPr>
            <a:r>
              <a:rPr lang="en-US" sz="2000" b="1" i="0" dirty="0">
                <a:solidFill>
                  <a:srgbClr val="252525"/>
                </a:solidFill>
                <a:effectLst/>
                <a:latin typeface="arial" panose="020B0604020202020204" pitchFamily="34" charset="0"/>
              </a:rPr>
              <a:t>Long Short Term Memory Network (LSTM)</a:t>
            </a:r>
          </a:p>
          <a:p>
            <a:pPr marL="342900" indent="-342900">
              <a:lnSpc>
                <a:spcPct val="125000"/>
              </a:lnSpc>
              <a:buFont typeface="Wingdings" panose="05000000000000000000" pitchFamily="2" charset="2"/>
              <a:buChar char="Ø"/>
            </a:pPr>
            <a:r>
              <a:rPr lang="en-US" sz="2000" b="1" i="0" dirty="0">
                <a:solidFill>
                  <a:srgbClr val="252525"/>
                </a:solidFill>
                <a:effectLst/>
              </a:rPr>
              <a:t>Multi-Head Attention</a:t>
            </a:r>
          </a:p>
          <a:p>
            <a:pPr marL="342900" indent="-342900">
              <a:lnSpc>
                <a:spcPct val="125000"/>
              </a:lnSpc>
              <a:buFont typeface="Wingdings" panose="05000000000000000000" pitchFamily="2" charset="2"/>
              <a:buChar char="Ø"/>
            </a:pPr>
            <a:endParaRPr lang="en-US" sz="2000" b="0" i="0" dirty="0">
              <a:solidFill>
                <a:srgbClr val="252525"/>
              </a:solidFill>
              <a:effectLst/>
              <a:latin typeface="Work sans" pitchFamily="2" charset="0"/>
            </a:endParaRPr>
          </a:p>
          <a:p>
            <a:pPr marL="342900" indent="-342900">
              <a:lnSpc>
                <a:spcPct val="125000"/>
              </a:lnSpc>
              <a:buFont typeface="Wingdings" panose="05000000000000000000" pitchFamily="2" charset="2"/>
              <a:buChar char="Ø"/>
            </a:pPr>
            <a:endParaRPr lang="en-US" sz="2000" dirty="0"/>
          </a:p>
          <a:p>
            <a:pPr>
              <a:lnSpc>
                <a:spcPct val="125000"/>
              </a:lnSpc>
            </a:pPr>
            <a:endParaRPr lang="en-US" sz="2000" dirty="0"/>
          </a:p>
          <a:p>
            <a:pPr>
              <a:lnSpc>
                <a:spcPct val="125000"/>
              </a:lnSpc>
            </a:pPr>
            <a:endParaRPr lang="en-US" sz="2000" dirty="0"/>
          </a:p>
          <a:p>
            <a:pPr>
              <a:lnSpc>
                <a:spcPct val="125000"/>
              </a:lnSpc>
            </a:pPr>
            <a:endParaRPr lang="en-US" sz="2000" dirty="0"/>
          </a:p>
        </p:txBody>
      </p:sp>
      <p:pic>
        <p:nvPicPr>
          <p:cNvPr id="5122" name="Picture 2" descr="Multi-head attention mechanism: &quot;queries&quot;, &quot;keys&quot;, and &quot;values,&quot; over and  over again - Data Science Blog">
            <a:extLst>
              <a:ext uri="{FF2B5EF4-FFF2-40B4-BE49-F238E27FC236}">
                <a16:creationId xmlns:a16="http://schemas.microsoft.com/office/drawing/2014/main" id="{B14FE4D9-F6A5-C838-4940-DBCB17523E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7919" y="3432969"/>
            <a:ext cx="3951004" cy="2605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6854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24</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Experiments</a:t>
            </a:r>
          </a:p>
        </p:txBody>
      </p:sp>
      <p:sp>
        <p:nvSpPr>
          <p:cNvPr id="4" name="TextBox 3">
            <a:extLst>
              <a:ext uri="{FF2B5EF4-FFF2-40B4-BE49-F238E27FC236}">
                <a16:creationId xmlns:a16="http://schemas.microsoft.com/office/drawing/2014/main" id="{83EC904A-3A6A-B40A-BEB1-51891311B489}"/>
              </a:ext>
            </a:extLst>
          </p:cNvPr>
          <p:cNvSpPr txBox="1"/>
          <p:nvPr/>
        </p:nvSpPr>
        <p:spPr>
          <a:xfrm>
            <a:off x="538223" y="1141374"/>
            <a:ext cx="8067554" cy="5825377"/>
          </a:xfrm>
          <a:prstGeom prst="rect">
            <a:avLst/>
          </a:prstGeom>
          <a:noFill/>
        </p:spPr>
        <p:txBody>
          <a:bodyPr wrap="square" rtlCol="0">
            <a:spAutoFit/>
          </a:bodyPr>
          <a:lstStyle/>
          <a:p>
            <a:pPr marL="342900" indent="-342900">
              <a:lnSpc>
                <a:spcPct val="125000"/>
              </a:lnSpc>
              <a:buFont typeface="Wingdings" panose="05000000000000000000" pitchFamily="2" charset="2"/>
              <a:buChar char="v"/>
            </a:pPr>
            <a:r>
              <a:rPr lang="en-US" sz="2000" dirty="0">
                <a:solidFill>
                  <a:srgbClr val="333333"/>
                </a:solidFill>
                <a:latin typeface="arial" panose="020B0604020202020204" pitchFamily="34" charset="0"/>
              </a:rPr>
              <a:t>Training, validation, and test set taken from Air Quality Data in Delhi (2015 - 2020).</a:t>
            </a:r>
          </a:p>
          <a:p>
            <a:pPr marL="342900" indent="-342900">
              <a:lnSpc>
                <a:spcPct val="125000"/>
              </a:lnSpc>
              <a:buFont typeface="Wingdings" panose="05000000000000000000" pitchFamily="2" charset="2"/>
              <a:buChar char="v"/>
            </a:pPr>
            <a:r>
              <a:rPr lang="en-US" sz="2000" dirty="0">
                <a:solidFill>
                  <a:srgbClr val="333333"/>
                </a:solidFill>
                <a:latin typeface="arial" panose="020B0604020202020204" pitchFamily="34" charset="0"/>
              </a:rPr>
              <a:t>Metrics:</a:t>
            </a:r>
          </a:p>
          <a:p>
            <a:pPr marL="800100" lvl="1" indent="-342900">
              <a:lnSpc>
                <a:spcPct val="125000"/>
              </a:lnSpc>
              <a:buFont typeface="Courier New" panose="02070309020205020404" pitchFamily="49" charset="0"/>
              <a:buChar char="o"/>
            </a:pPr>
            <a:r>
              <a:rPr lang="en-US" sz="2000" b="0" i="1" dirty="0">
                <a:solidFill>
                  <a:srgbClr val="212529"/>
                </a:solidFill>
                <a:effectLst/>
                <a:latin typeface="arial" panose="020B0604020202020204" pitchFamily="34" charset="0"/>
              </a:rPr>
              <a:t>RMSE: Root Mean Square Error </a:t>
            </a:r>
            <a:endParaRPr lang="en-US" sz="2000" i="1" dirty="0">
              <a:solidFill>
                <a:srgbClr val="333333"/>
              </a:solidFill>
              <a:latin typeface="arial" panose="020B0604020202020204" pitchFamily="34" charset="0"/>
            </a:endParaRPr>
          </a:p>
          <a:p>
            <a:pPr marL="800100" lvl="1" indent="-342900">
              <a:lnSpc>
                <a:spcPct val="125000"/>
              </a:lnSpc>
              <a:buFont typeface="Courier New" panose="02070309020205020404" pitchFamily="49" charset="0"/>
              <a:buChar char="o"/>
            </a:pPr>
            <a:r>
              <a:rPr lang="en-US" sz="2000" b="1" i="0" dirty="0">
                <a:solidFill>
                  <a:srgbClr val="212529"/>
                </a:solidFill>
                <a:effectLst/>
                <a:latin typeface="arial" panose="020B0604020202020204" pitchFamily="34" charset="0"/>
              </a:rPr>
              <a:t>MAPE: Mean Absolute Percentage Error</a:t>
            </a:r>
            <a:endParaRPr lang="en-US" sz="2000" b="1" dirty="0">
              <a:solidFill>
                <a:srgbClr val="333333"/>
              </a:solidFill>
              <a:latin typeface="arial" panose="020B0604020202020204" pitchFamily="34" charset="0"/>
            </a:endParaRPr>
          </a:p>
          <a:p>
            <a:pPr marL="342900" indent="-342900">
              <a:lnSpc>
                <a:spcPct val="125000"/>
              </a:lnSpc>
              <a:buFont typeface="Wingdings" panose="05000000000000000000" pitchFamily="2" charset="2"/>
              <a:buChar char="v"/>
            </a:pPr>
            <a:endParaRPr lang="en-US" sz="2000" dirty="0">
              <a:solidFill>
                <a:srgbClr val="333333"/>
              </a:solidFill>
              <a:latin typeface="arial" panose="020B0604020202020204" pitchFamily="34" charset="0"/>
            </a:endParaRPr>
          </a:p>
          <a:p>
            <a:pPr marL="342900" indent="-342900">
              <a:lnSpc>
                <a:spcPct val="125000"/>
              </a:lnSpc>
              <a:buFont typeface="Wingdings" panose="05000000000000000000" pitchFamily="2" charset="2"/>
              <a:buChar char="v"/>
            </a:pPr>
            <a:endParaRPr lang="en-US" sz="2000" dirty="0">
              <a:solidFill>
                <a:srgbClr val="333333"/>
              </a:solidFill>
              <a:latin typeface="arial" panose="020B0604020202020204" pitchFamily="34" charset="0"/>
            </a:endParaRPr>
          </a:p>
          <a:p>
            <a:pPr marL="342900" indent="-342900">
              <a:lnSpc>
                <a:spcPct val="125000"/>
              </a:lnSpc>
              <a:buFont typeface="Wingdings" panose="05000000000000000000" pitchFamily="2" charset="2"/>
              <a:buChar char="v"/>
            </a:pPr>
            <a:endParaRPr lang="en-US" sz="2000" dirty="0">
              <a:solidFill>
                <a:srgbClr val="333333"/>
              </a:solidFill>
              <a:latin typeface="arial" panose="020B0604020202020204" pitchFamily="34" charset="0"/>
            </a:endParaRPr>
          </a:p>
          <a:p>
            <a:pPr>
              <a:lnSpc>
                <a:spcPct val="125000"/>
              </a:lnSpc>
            </a:pPr>
            <a:endParaRPr lang="en-US" sz="2000" dirty="0">
              <a:solidFill>
                <a:srgbClr val="333333"/>
              </a:solidFill>
              <a:latin typeface="arial" panose="020B0604020202020204" pitchFamily="34" charset="0"/>
            </a:endParaRPr>
          </a:p>
          <a:p>
            <a:pPr marL="342900" indent="-342900">
              <a:lnSpc>
                <a:spcPct val="125000"/>
              </a:lnSpc>
              <a:buFont typeface="Wingdings" panose="05000000000000000000" pitchFamily="2" charset="2"/>
              <a:buChar char="v"/>
            </a:pPr>
            <a:r>
              <a:rPr lang="en-US" sz="2000" dirty="0">
                <a:solidFill>
                  <a:srgbClr val="333333"/>
                </a:solidFill>
                <a:latin typeface="arial" panose="020B0604020202020204" pitchFamily="34" charset="0"/>
              </a:rPr>
              <a:t>Test scenarios:</a:t>
            </a:r>
          </a:p>
          <a:p>
            <a:pPr marL="800100" lvl="1" indent="-342900">
              <a:lnSpc>
                <a:spcPct val="125000"/>
              </a:lnSpc>
              <a:buFont typeface="Courier New" panose="02070309020205020404" pitchFamily="49" charset="0"/>
              <a:buChar char="o"/>
            </a:pPr>
            <a:r>
              <a:rPr lang="en-US" sz="2000" dirty="0">
                <a:solidFill>
                  <a:srgbClr val="333333"/>
                </a:solidFill>
                <a:latin typeface="arial" panose="020B0604020202020204" pitchFamily="34" charset="0"/>
              </a:rPr>
              <a:t>Impact of hyper-parameters in each model</a:t>
            </a:r>
          </a:p>
          <a:p>
            <a:pPr marL="800100" lvl="1" indent="-342900">
              <a:lnSpc>
                <a:spcPct val="125000"/>
              </a:lnSpc>
              <a:buFont typeface="Courier New" panose="02070309020205020404" pitchFamily="49" charset="0"/>
              <a:buChar char="o"/>
            </a:pPr>
            <a:r>
              <a:rPr lang="en-US" sz="2000" dirty="0">
                <a:solidFill>
                  <a:srgbClr val="333333"/>
                </a:solidFill>
                <a:latin typeface="arial" panose="020B0604020202020204" pitchFamily="34" charset="0"/>
              </a:rPr>
              <a:t>Performance of each model</a:t>
            </a:r>
            <a:endParaRPr lang="en-US" sz="2000" dirty="0"/>
          </a:p>
          <a:p>
            <a:pPr>
              <a:lnSpc>
                <a:spcPct val="125000"/>
              </a:lnSpc>
            </a:pPr>
            <a:endParaRPr lang="en-US" sz="2000" dirty="0"/>
          </a:p>
          <a:p>
            <a:pPr>
              <a:lnSpc>
                <a:spcPct val="125000"/>
              </a:lnSpc>
            </a:pPr>
            <a:endParaRPr lang="en-US" sz="2000" dirty="0"/>
          </a:p>
          <a:p>
            <a:pPr>
              <a:lnSpc>
                <a:spcPct val="125000"/>
              </a:lnSpc>
            </a:pPr>
            <a:endParaRPr lang="en-US" sz="2000" dirty="0"/>
          </a:p>
        </p:txBody>
      </p:sp>
      <p:pic>
        <p:nvPicPr>
          <p:cNvPr id="8194" name="Picture 2" descr="What does RMSE really mean?. Root Mean Square Error (RMSE) is a… | by James  Moody | Towards Data Science">
            <a:extLst>
              <a:ext uri="{FF2B5EF4-FFF2-40B4-BE49-F238E27FC236}">
                <a16:creationId xmlns:a16="http://schemas.microsoft.com/office/drawing/2014/main" id="{F34C5F7A-2C14-CF9F-26C3-80636A461B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223" y="3429000"/>
            <a:ext cx="3144004" cy="982908"/>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MoBagel Help Center">
            <a:extLst>
              <a:ext uri="{FF2B5EF4-FFF2-40B4-BE49-F238E27FC236}">
                <a16:creationId xmlns:a16="http://schemas.microsoft.com/office/drawing/2014/main" id="{FA6E1965-2447-7978-1E66-3019F9DC8F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0095" y="3429000"/>
            <a:ext cx="3594576" cy="1136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88078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25</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Contents</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739182" y="1091961"/>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dirty="0">
                <a:solidFill>
                  <a:schemeClr val="bg1">
                    <a:lumMod val="85000"/>
                  </a:schemeClr>
                </a:solidFill>
                <a:latin typeface="+mj-lt"/>
              </a:rPr>
              <a:t>Problem</a:t>
            </a:r>
          </a:p>
          <a:p>
            <a:pPr marL="514350" indent="-514350">
              <a:lnSpc>
                <a:spcPct val="150000"/>
              </a:lnSpc>
              <a:buFont typeface="+mj-lt"/>
              <a:buAutoNum type="arabicPeriod"/>
            </a:pPr>
            <a:r>
              <a:rPr lang="en-US" sz="2600" dirty="0">
                <a:solidFill>
                  <a:schemeClr val="bg1">
                    <a:lumMod val="85000"/>
                  </a:schemeClr>
                </a:solidFill>
                <a:latin typeface="+mj-lt"/>
              </a:rPr>
              <a:t>Data</a:t>
            </a:r>
          </a:p>
          <a:p>
            <a:pPr marL="514350" indent="-514350">
              <a:lnSpc>
                <a:spcPct val="150000"/>
              </a:lnSpc>
              <a:buFont typeface="+mj-lt"/>
              <a:buAutoNum type="arabicPeriod"/>
            </a:pPr>
            <a:r>
              <a:rPr lang="en-US" sz="2600" dirty="0">
                <a:solidFill>
                  <a:schemeClr val="bg1">
                    <a:lumMod val="85000"/>
                  </a:schemeClr>
                </a:solidFill>
                <a:latin typeface="+mj-lt"/>
              </a:rPr>
              <a:t>Approaches</a:t>
            </a:r>
          </a:p>
          <a:p>
            <a:pPr marL="514350" indent="-514350">
              <a:lnSpc>
                <a:spcPct val="150000"/>
              </a:lnSpc>
              <a:buFont typeface="+mj-lt"/>
              <a:buAutoNum type="arabicPeriod"/>
            </a:pPr>
            <a:r>
              <a:rPr lang="en-US" sz="2600" b="1" dirty="0">
                <a:latin typeface="+mj-lt"/>
              </a:rPr>
              <a:t>Conclusion</a:t>
            </a:r>
          </a:p>
        </p:txBody>
      </p:sp>
    </p:spTree>
    <p:extLst>
      <p:ext uri="{BB962C8B-B14F-4D97-AF65-F5344CB8AC3E}">
        <p14:creationId xmlns:p14="http://schemas.microsoft.com/office/powerpoint/2010/main" val="40136898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26</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Conclusion</a:t>
            </a:r>
          </a:p>
        </p:txBody>
      </p:sp>
      <p:sp>
        <p:nvSpPr>
          <p:cNvPr id="4" name="TextBox 3">
            <a:extLst>
              <a:ext uri="{FF2B5EF4-FFF2-40B4-BE49-F238E27FC236}">
                <a16:creationId xmlns:a16="http://schemas.microsoft.com/office/drawing/2014/main" id="{83EC904A-3A6A-B40A-BEB1-51891311B489}"/>
              </a:ext>
            </a:extLst>
          </p:cNvPr>
          <p:cNvSpPr txBox="1"/>
          <p:nvPr/>
        </p:nvSpPr>
        <p:spPr>
          <a:xfrm>
            <a:off x="538223" y="1141374"/>
            <a:ext cx="8067554" cy="5055936"/>
          </a:xfrm>
          <a:prstGeom prst="rect">
            <a:avLst/>
          </a:prstGeom>
          <a:noFill/>
        </p:spPr>
        <p:txBody>
          <a:bodyPr wrap="square" rtlCol="0">
            <a:spAutoFit/>
          </a:bodyPr>
          <a:lstStyle/>
          <a:p>
            <a:pPr marL="342900" indent="-342900">
              <a:lnSpc>
                <a:spcPct val="125000"/>
              </a:lnSpc>
              <a:buFont typeface="Wingdings" panose="05000000000000000000" pitchFamily="2" charset="2"/>
              <a:buChar char="v"/>
            </a:pPr>
            <a:r>
              <a:rPr lang="en-US" sz="2000" dirty="0">
                <a:solidFill>
                  <a:srgbClr val="333333"/>
                </a:solidFill>
                <a:latin typeface="arial" panose="020B0604020202020204" pitchFamily="34" charset="0"/>
              </a:rPr>
              <a:t>Present the problem.</a:t>
            </a:r>
          </a:p>
          <a:p>
            <a:pPr marL="342900" indent="-342900">
              <a:lnSpc>
                <a:spcPct val="125000"/>
              </a:lnSpc>
              <a:buFont typeface="Wingdings" panose="05000000000000000000" pitchFamily="2" charset="2"/>
              <a:buChar char="v"/>
            </a:pPr>
            <a:r>
              <a:rPr lang="en-US" sz="2000" dirty="0">
                <a:solidFill>
                  <a:srgbClr val="333333"/>
                </a:solidFill>
                <a:latin typeface="arial" panose="020B0604020202020204" pitchFamily="34" charset="0"/>
              </a:rPr>
              <a:t>Data to use</a:t>
            </a:r>
          </a:p>
          <a:p>
            <a:pPr marL="342900" indent="-342900">
              <a:lnSpc>
                <a:spcPct val="125000"/>
              </a:lnSpc>
              <a:buFont typeface="Wingdings" panose="05000000000000000000" pitchFamily="2" charset="2"/>
              <a:buChar char="v"/>
            </a:pPr>
            <a:r>
              <a:rPr lang="en-US" sz="2000" dirty="0">
                <a:solidFill>
                  <a:srgbClr val="333333"/>
                </a:solidFill>
                <a:latin typeface="arial" panose="020B0604020202020204" pitchFamily="34" charset="0"/>
              </a:rPr>
              <a:t>Proposal:</a:t>
            </a:r>
          </a:p>
          <a:p>
            <a:pPr marL="800100" lvl="1" indent="-342900">
              <a:lnSpc>
                <a:spcPct val="125000"/>
              </a:lnSpc>
              <a:buFont typeface="Courier New" panose="02070309020205020404" pitchFamily="49" charset="0"/>
              <a:buChar char="o"/>
            </a:pPr>
            <a:r>
              <a:rPr lang="en-US" sz="2000" dirty="0">
                <a:solidFill>
                  <a:srgbClr val="333333"/>
                </a:solidFill>
                <a:latin typeface="arial" panose="020B0604020202020204" pitchFamily="34" charset="0"/>
              </a:rPr>
              <a:t>Moving average </a:t>
            </a:r>
          </a:p>
          <a:p>
            <a:pPr marL="800100" lvl="1" indent="-342900">
              <a:lnSpc>
                <a:spcPct val="125000"/>
              </a:lnSpc>
              <a:buFont typeface="Courier New" panose="02070309020205020404" pitchFamily="49" charset="0"/>
              <a:buChar char="o"/>
            </a:pPr>
            <a:r>
              <a:rPr lang="en-US" sz="2000" dirty="0">
                <a:solidFill>
                  <a:srgbClr val="333333"/>
                </a:solidFill>
                <a:latin typeface="arial" panose="020B0604020202020204" pitchFamily="34" charset="0"/>
              </a:rPr>
              <a:t>LSTM + Attention mechanism</a:t>
            </a:r>
          </a:p>
          <a:p>
            <a:pPr marL="342900" indent="-342900">
              <a:lnSpc>
                <a:spcPct val="125000"/>
              </a:lnSpc>
              <a:buFont typeface="Wingdings" panose="05000000000000000000" pitchFamily="2" charset="2"/>
              <a:buChar char="v"/>
            </a:pPr>
            <a:r>
              <a:rPr lang="en-US" sz="2000" dirty="0">
                <a:solidFill>
                  <a:srgbClr val="333333"/>
                </a:solidFill>
                <a:latin typeface="arial" panose="020B0604020202020204" pitchFamily="34" charset="0"/>
              </a:rPr>
              <a:t>Experiments:</a:t>
            </a:r>
          </a:p>
          <a:p>
            <a:pPr marL="800100" lvl="1" indent="-342900">
              <a:lnSpc>
                <a:spcPct val="125000"/>
              </a:lnSpc>
              <a:buFont typeface="Courier New" panose="02070309020205020404" pitchFamily="49" charset="0"/>
              <a:buChar char="o"/>
            </a:pPr>
            <a:r>
              <a:rPr lang="en-US" sz="2000" dirty="0">
                <a:solidFill>
                  <a:srgbClr val="212529"/>
                </a:solidFill>
                <a:effectLst/>
                <a:latin typeface="arial" panose="020B0604020202020204" pitchFamily="34" charset="0"/>
              </a:rPr>
              <a:t>RMSE and MAPE as error metrics.</a:t>
            </a:r>
            <a:endParaRPr lang="en-US" sz="2000" dirty="0">
              <a:solidFill>
                <a:srgbClr val="333333"/>
              </a:solidFill>
              <a:latin typeface="arial" panose="020B0604020202020204" pitchFamily="34" charset="0"/>
            </a:endParaRPr>
          </a:p>
          <a:p>
            <a:pPr marL="800100" lvl="1" indent="-342900">
              <a:lnSpc>
                <a:spcPct val="125000"/>
              </a:lnSpc>
              <a:buFont typeface="Courier New" panose="02070309020205020404" pitchFamily="49" charset="0"/>
              <a:buChar char="o"/>
            </a:pPr>
            <a:r>
              <a:rPr lang="en-US" sz="2000" dirty="0">
                <a:solidFill>
                  <a:srgbClr val="333333"/>
                </a:solidFill>
                <a:latin typeface="arial" panose="020B0604020202020204" pitchFamily="34" charset="0"/>
              </a:rPr>
              <a:t>Observe the impact of hyper-parameters</a:t>
            </a:r>
          </a:p>
          <a:p>
            <a:pPr marL="800100" lvl="1" indent="-342900">
              <a:lnSpc>
                <a:spcPct val="125000"/>
              </a:lnSpc>
              <a:buFont typeface="Courier New" panose="02070309020205020404" pitchFamily="49" charset="0"/>
              <a:buChar char="o"/>
            </a:pPr>
            <a:r>
              <a:rPr lang="en-US" sz="2000" dirty="0">
                <a:solidFill>
                  <a:srgbClr val="333333"/>
                </a:solidFill>
                <a:latin typeface="arial" panose="020B0604020202020204" pitchFamily="34" charset="0"/>
              </a:rPr>
              <a:t>Comparing performance of proposed models</a:t>
            </a:r>
            <a:endParaRPr lang="en-US" sz="2000" dirty="0"/>
          </a:p>
          <a:p>
            <a:pPr>
              <a:lnSpc>
                <a:spcPct val="125000"/>
              </a:lnSpc>
            </a:pPr>
            <a:endParaRPr lang="en-US" sz="2000" dirty="0"/>
          </a:p>
          <a:p>
            <a:pPr>
              <a:lnSpc>
                <a:spcPct val="125000"/>
              </a:lnSpc>
            </a:pPr>
            <a:endParaRPr lang="en-US" sz="2000" dirty="0"/>
          </a:p>
          <a:p>
            <a:pPr>
              <a:lnSpc>
                <a:spcPct val="125000"/>
              </a:lnSpc>
            </a:pPr>
            <a:endParaRPr lang="en-US" sz="2000" dirty="0"/>
          </a:p>
          <a:p>
            <a:pPr>
              <a:lnSpc>
                <a:spcPct val="125000"/>
              </a:lnSpc>
            </a:pPr>
            <a:endParaRPr lang="en-US" sz="2000" dirty="0"/>
          </a:p>
        </p:txBody>
      </p:sp>
    </p:spTree>
    <p:extLst>
      <p:ext uri="{BB962C8B-B14F-4D97-AF65-F5344CB8AC3E}">
        <p14:creationId xmlns:p14="http://schemas.microsoft.com/office/powerpoint/2010/main" val="30296921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27</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THANK YOU !</a:t>
            </a:r>
          </a:p>
        </p:txBody>
      </p:sp>
    </p:spTree>
    <p:extLst>
      <p:ext uri="{BB962C8B-B14F-4D97-AF65-F5344CB8AC3E}">
        <p14:creationId xmlns:p14="http://schemas.microsoft.com/office/powerpoint/2010/main" val="2830535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3</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Contents</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739182" y="1091961"/>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b="1" dirty="0">
                <a:latin typeface="+mj-lt"/>
              </a:rPr>
              <a:t>Problem</a:t>
            </a:r>
          </a:p>
          <a:p>
            <a:pPr marL="514350" indent="-514350">
              <a:lnSpc>
                <a:spcPct val="150000"/>
              </a:lnSpc>
              <a:buFont typeface="+mj-lt"/>
              <a:buAutoNum type="arabicPeriod"/>
            </a:pPr>
            <a:r>
              <a:rPr lang="en-US" sz="2600" dirty="0">
                <a:solidFill>
                  <a:schemeClr val="bg1">
                    <a:lumMod val="85000"/>
                  </a:schemeClr>
                </a:solidFill>
                <a:latin typeface="+mj-lt"/>
              </a:rPr>
              <a:t>Data</a:t>
            </a:r>
          </a:p>
          <a:p>
            <a:pPr marL="514350" indent="-514350">
              <a:lnSpc>
                <a:spcPct val="150000"/>
              </a:lnSpc>
              <a:buFont typeface="+mj-lt"/>
              <a:buAutoNum type="arabicPeriod"/>
            </a:pPr>
            <a:r>
              <a:rPr lang="en-US" sz="2600" dirty="0">
                <a:solidFill>
                  <a:schemeClr val="bg1">
                    <a:lumMod val="85000"/>
                  </a:schemeClr>
                </a:solidFill>
                <a:latin typeface="+mj-lt"/>
              </a:rPr>
              <a:t>Models</a:t>
            </a:r>
          </a:p>
          <a:p>
            <a:pPr marL="514350" indent="-514350">
              <a:lnSpc>
                <a:spcPct val="150000"/>
              </a:lnSpc>
              <a:buFont typeface="+mj-lt"/>
              <a:buAutoNum type="arabicPeriod"/>
            </a:pPr>
            <a:r>
              <a:rPr lang="en-US" sz="2600" dirty="0">
                <a:solidFill>
                  <a:schemeClr val="bg1">
                    <a:lumMod val="85000"/>
                  </a:schemeClr>
                </a:solidFill>
                <a:latin typeface="+mj-lt"/>
              </a:rPr>
              <a:t>Experiments</a:t>
            </a:r>
          </a:p>
          <a:p>
            <a:pPr marL="514350" indent="-514350">
              <a:lnSpc>
                <a:spcPct val="150000"/>
              </a:lnSpc>
              <a:buFont typeface="+mj-lt"/>
              <a:buAutoNum type="arabicPeriod"/>
            </a:pPr>
            <a:r>
              <a:rPr lang="en-US" sz="2600" dirty="0">
                <a:solidFill>
                  <a:schemeClr val="bg1">
                    <a:lumMod val="85000"/>
                  </a:schemeClr>
                </a:solidFill>
                <a:latin typeface="+mj-lt"/>
              </a:rPr>
              <a:t>Conclusion</a:t>
            </a:r>
          </a:p>
        </p:txBody>
      </p:sp>
    </p:spTree>
    <p:extLst>
      <p:ext uri="{BB962C8B-B14F-4D97-AF65-F5344CB8AC3E}">
        <p14:creationId xmlns:p14="http://schemas.microsoft.com/office/powerpoint/2010/main" val="2566720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Problem</a:t>
            </a:r>
          </a:p>
        </p:txBody>
      </p:sp>
      <p:sp>
        <p:nvSpPr>
          <p:cNvPr id="6" name="TextBox 5">
            <a:extLst>
              <a:ext uri="{FF2B5EF4-FFF2-40B4-BE49-F238E27FC236}">
                <a16:creationId xmlns:a16="http://schemas.microsoft.com/office/drawing/2014/main" id="{B37ECFEE-0FB9-1762-726C-BDB679AB6C69}"/>
              </a:ext>
            </a:extLst>
          </p:cNvPr>
          <p:cNvSpPr txBox="1"/>
          <p:nvPr/>
        </p:nvSpPr>
        <p:spPr>
          <a:xfrm>
            <a:off x="538223" y="819838"/>
            <a:ext cx="8002876" cy="3132332"/>
          </a:xfrm>
          <a:prstGeom prst="rect">
            <a:avLst/>
          </a:prstGeom>
          <a:noFill/>
        </p:spPr>
        <p:txBody>
          <a:bodyPr wrap="square" rtlCol="0">
            <a:spAutoFit/>
          </a:bodyPr>
          <a:lstStyle/>
          <a:p>
            <a:pPr marL="342900" indent="-342900" algn="just">
              <a:lnSpc>
                <a:spcPct val="125000"/>
              </a:lnSpc>
              <a:buFont typeface="Courier New" panose="02070309020205020404" pitchFamily="49" charset="0"/>
              <a:buChar char="o"/>
            </a:pPr>
            <a:endParaRPr lang="en-US" sz="2000" dirty="0">
              <a:solidFill>
                <a:srgbClr val="333333"/>
              </a:solidFill>
              <a:latin typeface="arial" panose="020B0604020202020204" pitchFamily="34" charset="0"/>
            </a:endParaRPr>
          </a:p>
          <a:p>
            <a:pPr marL="800100" lvl="1" indent="-342900" algn="just">
              <a:lnSpc>
                <a:spcPct val="125000"/>
              </a:lnSpc>
              <a:buFont typeface="Arial" panose="020B0604020202020204" pitchFamily="34" charset="0"/>
              <a:buChar char="•"/>
            </a:pPr>
            <a:endParaRPr lang="en-US" sz="2000" dirty="0">
              <a:solidFill>
                <a:srgbClr val="333333"/>
              </a:solidFill>
              <a:latin typeface="arial" panose="020B0604020202020204" pitchFamily="34" charset="0"/>
            </a:endParaRPr>
          </a:p>
          <a:p>
            <a:pPr marL="800100" lvl="1" indent="-342900" algn="just">
              <a:lnSpc>
                <a:spcPct val="125000"/>
              </a:lnSpc>
              <a:buFont typeface="Wingdings" panose="05000000000000000000" pitchFamily="2" charset="2"/>
              <a:buChar char="§"/>
            </a:pPr>
            <a:endParaRPr lang="en-US" sz="2000" dirty="0">
              <a:solidFill>
                <a:srgbClr val="333333"/>
              </a:solidFill>
              <a:latin typeface="arial" panose="020B0604020202020204" pitchFamily="34" charset="0"/>
            </a:endParaRPr>
          </a:p>
          <a:p>
            <a:pPr algn="just">
              <a:lnSpc>
                <a:spcPct val="125000"/>
              </a:lnSpc>
            </a:pPr>
            <a:endParaRPr lang="en-US" sz="2000" dirty="0"/>
          </a:p>
          <a:p>
            <a:pPr algn="just">
              <a:lnSpc>
                <a:spcPct val="125000"/>
              </a:lnSpc>
            </a:pPr>
            <a:endParaRPr lang="en-US" sz="2000" dirty="0"/>
          </a:p>
          <a:p>
            <a:pPr algn="just">
              <a:lnSpc>
                <a:spcPct val="125000"/>
              </a:lnSpc>
            </a:pPr>
            <a:endParaRPr lang="en-US" sz="2000" dirty="0"/>
          </a:p>
          <a:p>
            <a:pPr algn="just">
              <a:lnSpc>
                <a:spcPct val="125000"/>
              </a:lnSpc>
            </a:pPr>
            <a:endParaRPr lang="en-US" sz="2000" dirty="0"/>
          </a:p>
          <a:p>
            <a:pPr algn="just">
              <a:lnSpc>
                <a:spcPct val="125000"/>
              </a:lnSpc>
            </a:pPr>
            <a:endParaRPr lang="en-US" sz="2000" dirty="0"/>
          </a:p>
        </p:txBody>
      </p:sp>
    </p:spTree>
    <p:extLst>
      <p:ext uri="{BB962C8B-B14F-4D97-AF65-F5344CB8AC3E}">
        <p14:creationId xmlns:p14="http://schemas.microsoft.com/office/powerpoint/2010/main" val="1861895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5</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Taxonomies</a:t>
            </a:r>
          </a:p>
        </p:txBody>
      </p:sp>
      <p:sp>
        <p:nvSpPr>
          <p:cNvPr id="6" name="TextBox 5">
            <a:extLst>
              <a:ext uri="{FF2B5EF4-FFF2-40B4-BE49-F238E27FC236}">
                <a16:creationId xmlns:a16="http://schemas.microsoft.com/office/drawing/2014/main" id="{B37ECFEE-0FB9-1762-726C-BDB679AB6C69}"/>
              </a:ext>
            </a:extLst>
          </p:cNvPr>
          <p:cNvSpPr txBox="1"/>
          <p:nvPr/>
        </p:nvSpPr>
        <p:spPr>
          <a:xfrm>
            <a:off x="538223" y="819838"/>
            <a:ext cx="8002876" cy="3132332"/>
          </a:xfrm>
          <a:prstGeom prst="rect">
            <a:avLst/>
          </a:prstGeom>
          <a:noFill/>
        </p:spPr>
        <p:txBody>
          <a:bodyPr wrap="square" rtlCol="0">
            <a:spAutoFit/>
          </a:bodyPr>
          <a:lstStyle/>
          <a:p>
            <a:pPr marL="342900" indent="-342900" algn="just">
              <a:lnSpc>
                <a:spcPct val="125000"/>
              </a:lnSpc>
              <a:buFont typeface="Courier New" panose="02070309020205020404" pitchFamily="49" charset="0"/>
              <a:buChar char="o"/>
            </a:pPr>
            <a:endParaRPr lang="en-US" sz="2000" dirty="0">
              <a:solidFill>
                <a:srgbClr val="333333"/>
              </a:solidFill>
              <a:latin typeface="arial" panose="020B0604020202020204" pitchFamily="34" charset="0"/>
            </a:endParaRPr>
          </a:p>
          <a:p>
            <a:pPr marL="800100" lvl="1" indent="-342900" algn="just">
              <a:lnSpc>
                <a:spcPct val="125000"/>
              </a:lnSpc>
              <a:buFont typeface="Arial" panose="020B0604020202020204" pitchFamily="34" charset="0"/>
              <a:buChar char="•"/>
            </a:pPr>
            <a:endParaRPr lang="en-US" sz="2000" dirty="0">
              <a:solidFill>
                <a:srgbClr val="333333"/>
              </a:solidFill>
              <a:latin typeface="arial" panose="020B0604020202020204" pitchFamily="34" charset="0"/>
            </a:endParaRPr>
          </a:p>
          <a:p>
            <a:pPr marL="800100" lvl="1" indent="-342900" algn="just">
              <a:lnSpc>
                <a:spcPct val="125000"/>
              </a:lnSpc>
              <a:buFont typeface="Wingdings" panose="05000000000000000000" pitchFamily="2" charset="2"/>
              <a:buChar char="§"/>
            </a:pPr>
            <a:endParaRPr lang="en-US" sz="2000" dirty="0">
              <a:solidFill>
                <a:srgbClr val="333333"/>
              </a:solidFill>
              <a:latin typeface="arial" panose="020B0604020202020204" pitchFamily="34" charset="0"/>
            </a:endParaRPr>
          </a:p>
          <a:p>
            <a:pPr algn="just">
              <a:lnSpc>
                <a:spcPct val="125000"/>
              </a:lnSpc>
            </a:pPr>
            <a:endParaRPr lang="en-US" sz="2000" dirty="0"/>
          </a:p>
          <a:p>
            <a:pPr algn="just">
              <a:lnSpc>
                <a:spcPct val="125000"/>
              </a:lnSpc>
            </a:pPr>
            <a:endParaRPr lang="en-US" sz="2000" dirty="0"/>
          </a:p>
          <a:p>
            <a:pPr algn="just">
              <a:lnSpc>
                <a:spcPct val="125000"/>
              </a:lnSpc>
            </a:pPr>
            <a:endParaRPr lang="en-US" sz="2000" dirty="0"/>
          </a:p>
          <a:p>
            <a:pPr algn="just">
              <a:lnSpc>
                <a:spcPct val="125000"/>
              </a:lnSpc>
            </a:pPr>
            <a:endParaRPr lang="en-US" sz="2000" dirty="0"/>
          </a:p>
          <a:p>
            <a:pPr algn="just">
              <a:lnSpc>
                <a:spcPct val="125000"/>
              </a:lnSpc>
            </a:pPr>
            <a:endParaRPr lang="en-US" sz="2000" dirty="0"/>
          </a:p>
        </p:txBody>
      </p:sp>
    </p:spTree>
    <p:extLst>
      <p:ext uri="{BB962C8B-B14F-4D97-AF65-F5344CB8AC3E}">
        <p14:creationId xmlns:p14="http://schemas.microsoft.com/office/powerpoint/2010/main" val="3228982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6</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Contents</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739182" y="1091961"/>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dirty="0">
                <a:solidFill>
                  <a:schemeClr val="bg1">
                    <a:lumMod val="85000"/>
                  </a:schemeClr>
                </a:solidFill>
                <a:latin typeface="+mj-lt"/>
              </a:rPr>
              <a:t>Problem</a:t>
            </a:r>
          </a:p>
          <a:p>
            <a:pPr marL="514350" indent="-514350">
              <a:lnSpc>
                <a:spcPct val="150000"/>
              </a:lnSpc>
              <a:buFont typeface="+mj-lt"/>
              <a:buAutoNum type="arabicPeriod"/>
            </a:pPr>
            <a:r>
              <a:rPr lang="en-US" sz="2600" b="1" dirty="0">
                <a:latin typeface="+mj-lt"/>
              </a:rPr>
              <a:t>Data</a:t>
            </a:r>
          </a:p>
          <a:p>
            <a:pPr marL="514350" indent="-514350">
              <a:lnSpc>
                <a:spcPct val="150000"/>
              </a:lnSpc>
              <a:buFont typeface="+mj-lt"/>
              <a:buAutoNum type="arabicPeriod"/>
            </a:pPr>
            <a:r>
              <a:rPr lang="en-US" sz="2600" dirty="0">
                <a:solidFill>
                  <a:schemeClr val="bg1">
                    <a:lumMod val="85000"/>
                  </a:schemeClr>
                </a:solidFill>
                <a:latin typeface="+mj-lt"/>
              </a:rPr>
              <a:t>Models</a:t>
            </a:r>
          </a:p>
          <a:p>
            <a:pPr marL="514350" indent="-514350">
              <a:lnSpc>
                <a:spcPct val="150000"/>
              </a:lnSpc>
              <a:buFont typeface="+mj-lt"/>
              <a:buAutoNum type="arabicPeriod"/>
            </a:pPr>
            <a:r>
              <a:rPr lang="en-US" sz="2600" dirty="0">
                <a:solidFill>
                  <a:schemeClr val="bg1">
                    <a:lumMod val="85000"/>
                  </a:schemeClr>
                </a:solidFill>
                <a:latin typeface="+mj-lt"/>
              </a:rPr>
              <a:t>Experiments</a:t>
            </a:r>
          </a:p>
          <a:p>
            <a:pPr marL="514350" indent="-514350">
              <a:lnSpc>
                <a:spcPct val="150000"/>
              </a:lnSpc>
              <a:buFont typeface="+mj-lt"/>
              <a:buAutoNum type="arabicPeriod"/>
            </a:pPr>
            <a:r>
              <a:rPr lang="en-US" sz="2600" dirty="0">
                <a:solidFill>
                  <a:schemeClr val="bg1">
                    <a:lumMod val="85000"/>
                  </a:schemeClr>
                </a:solidFill>
                <a:latin typeface="+mj-lt"/>
              </a:rPr>
              <a:t>Conclusion</a:t>
            </a:r>
          </a:p>
        </p:txBody>
      </p:sp>
    </p:spTree>
    <p:extLst>
      <p:ext uri="{BB962C8B-B14F-4D97-AF65-F5344CB8AC3E}">
        <p14:creationId xmlns:p14="http://schemas.microsoft.com/office/powerpoint/2010/main" val="2368928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Panama Electricity Load</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739182" y="1091961"/>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dirty="0">
                <a:solidFill>
                  <a:schemeClr val="bg1">
                    <a:lumMod val="85000"/>
                  </a:schemeClr>
                </a:solidFill>
                <a:latin typeface="+mj-lt"/>
              </a:rPr>
              <a:t>Problem</a:t>
            </a:r>
          </a:p>
          <a:p>
            <a:pPr marL="514350" indent="-514350">
              <a:lnSpc>
                <a:spcPct val="150000"/>
              </a:lnSpc>
              <a:buFont typeface="+mj-lt"/>
              <a:buAutoNum type="arabicPeriod"/>
            </a:pPr>
            <a:r>
              <a:rPr lang="en-US" sz="2600" b="1" dirty="0">
                <a:latin typeface="+mj-lt"/>
              </a:rPr>
              <a:t>Data</a:t>
            </a:r>
          </a:p>
          <a:p>
            <a:pPr marL="514350" indent="-514350">
              <a:lnSpc>
                <a:spcPct val="150000"/>
              </a:lnSpc>
              <a:buFont typeface="+mj-lt"/>
              <a:buAutoNum type="arabicPeriod"/>
            </a:pPr>
            <a:r>
              <a:rPr lang="en-US" sz="2600" dirty="0">
                <a:solidFill>
                  <a:schemeClr val="bg1">
                    <a:lumMod val="85000"/>
                  </a:schemeClr>
                </a:solidFill>
                <a:latin typeface="+mj-lt"/>
              </a:rPr>
              <a:t>Models</a:t>
            </a:r>
          </a:p>
          <a:p>
            <a:pPr marL="514350" indent="-514350">
              <a:lnSpc>
                <a:spcPct val="150000"/>
              </a:lnSpc>
              <a:buFont typeface="+mj-lt"/>
              <a:buAutoNum type="arabicPeriod"/>
            </a:pPr>
            <a:r>
              <a:rPr lang="en-US" sz="2600" dirty="0">
                <a:solidFill>
                  <a:schemeClr val="bg1">
                    <a:lumMod val="85000"/>
                  </a:schemeClr>
                </a:solidFill>
                <a:latin typeface="+mj-lt"/>
              </a:rPr>
              <a:t>Experiments</a:t>
            </a:r>
          </a:p>
          <a:p>
            <a:pPr marL="514350" indent="-514350">
              <a:lnSpc>
                <a:spcPct val="150000"/>
              </a:lnSpc>
              <a:buFont typeface="+mj-lt"/>
              <a:buAutoNum type="arabicPeriod"/>
            </a:pPr>
            <a:r>
              <a:rPr lang="en-US" sz="2600" dirty="0">
                <a:solidFill>
                  <a:schemeClr val="bg1">
                    <a:lumMod val="85000"/>
                  </a:schemeClr>
                </a:solidFill>
                <a:latin typeface="+mj-lt"/>
              </a:rPr>
              <a:t>Conclusion</a:t>
            </a:r>
          </a:p>
        </p:txBody>
      </p:sp>
    </p:spTree>
    <p:extLst>
      <p:ext uri="{BB962C8B-B14F-4D97-AF65-F5344CB8AC3E}">
        <p14:creationId xmlns:p14="http://schemas.microsoft.com/office/powerpoint/2010/main" val="2210272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Contents</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739182" y="1091961"/>
            <a:ext cx="7886700" cy="4351338"/>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dirty="0">
                <a:solidFill>
                  <a:schemeClr val="bg1">
                    <a:lumMod val="85000"/>
                  </a:schemeClr>
                </a:solidFill>
                <a:latin typeface="+mj-lt"/>
              </a:rPr>
              <a:t>Problem</a:t>
            </a:r>
          </a:p>
          <a:p>
            <a:pPr marL="514350" indent="-514350">
              <a:lnSpc>
                <a:spcPct val="150000"/>
              </a:lnSpc>
              <a:buFont typeface="+mj-lt"/>
              <a:buAutoNum type="arabicPeriod"/>
            </a:pPr>
            <a:r>
              <a:rPr lang="en-US" sz="2600" dirty="0">
                <a:solidFill>
                  <a:schemeClr val="bg1">
                    <a:lumMod val="85000"/>
                  </a:schemeClr>
                </a:solidFill>
                <a:latin typeface="+mj-lt"/>
              </a:rPr>
              <a:t>Data</a:t>
            </a:r>
          </a:p>
          <a:p>
            <a:pPr marL="514350" indent="-514350">
              <a:lnSpc>
                <a:spcPct val="150000"/>
              </a:lnSpc>
              <a:buFont typeface="+mj-lt"/>
              <a:buAutoNum type="arabicPeriod"/>
            </a:pPr>
            <a:r>
              <a:rPr lang="en-US" sz="2600" b="1" dirty="0">
                <a:latin typeface="+mj-lt"/>
              </a:rPr>
              <a:t>Models</a:t>
            </a:r>
          </a:p>
          <a:p>
            <a:pPr marL="971550" lvl="1" indent="-514350">
              <a:lnSpc>
                <a:spcPct val="150000"/>
              </a:lnSpc>
              <a:buFont typeface="+mj-lt"/>
              <a:buAutoNum type="arabicPeriod"/>
            </a:pPr>
            <a:r>
              <a:rPr lang="en-US" sz="2200" dirty="0">
                <a:latin typeface="+mj-lt"/>
              </a:rPr>
              <a:t>Conventional approaches</a:t>
            </a:r>
          </a:p>
          <a:p>
            <a:pPr marL="971550" lvl="1" indent="-514350">
              <a:lnSpc>
                <a:spcPct val="150000"/>
              </a:lnSpc>
              <a:buFont typeface="+mj-lt"/>
              <a:buAutoNum type="arabicPeriod"/>
            </a:pPr>
            <a:r>
              <a:rPr lang="en-US" sz="2200" dirty="0">
                <a:latin typeface="+mj-lt"/>
              </a:rPr>
              <a:t>Deep Learning approaches</a:t>
            </a:r>
          </a:p>
          <a:p>
            <a:pPr marL="514350" indent="-514350">
              <a:lnSpc>
                <a:spcPct val="150000"/>
              </a:lnSpc>
              <a:buFont typeface="+mj-lt"/>
              <a:buAutoNum type="arabicPeriod"/>
            </a:pPr>
            <a:r>
              <a:rPr lang="en-US" sz="2600" dirty="0">
                <a:solidFill>
                  <a:schemeClr val="bg1">
                    <a:lumMod val="85000"/>
                  </a:schemeClr>
                </a:solidFill>
                <a:latin typeface="+mj-lt"/>
              </a:rPr>
              <a:t>Experiments</a:t>
            </a:r>
          </a:p>
          <a:p>
            <a:pPr marL="514350" indent="-514350">
              <a:lnSpc>
                <a:spcPct val="150000"/>
              </a:lnSpc>
              <a:buFont typeface="+mj-lt"/>
              <a:buAutoNum type="arabicPeriod"/>
            </a:pPr>
            <a:r>
              <a:rPr lang="en-US" sz="2600" dirty="0">
                <a:solidFill>
                  <a:schemeClr val="bg1">
                    <a:lumMod val="85000"/>
                  </a:schemeClr>
                </a:solidFill>
                <a:latin typeface="+mj-lt"/>
              </a:rPr>
              <a:t>Conclusion</a:t>
            </a:r>
          </a:p>
        </p:txBody>
      </p:sp>
    </p:spTree>
    <p:extLst>
      <p:ext uri="{BB962C8B-B14F-4D97-AF65-F5344CB8AC3E}">
        <p14:creationId xmlns:p14="http://schemas.microsoft.com/office/powerpoint/2010/main" val="2061386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Contents</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739182" y="1091961"/>
            <a:ext cx="7886700" cy="4351338"/>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dirty="0">
                <a:solidFill>
                  <a:schemeClr val="bg1">
                    <a:lumMod val="85000"/>
                  </a:schemeClr>
                </a:solidFill>
                <a:latin typeface="+mj-lt"/>
              </a:rPr>
              <a:t>Problem</a:t>
            </a:r>
          </a:p>
          <a:p>
            <a:pPr marL="514350" indent="-514350">
              <a:lnSpc>
                <a:spcPct val="150000"/>
              </a:lnSpc>
              <a:buFont typeface="+mj-lt"/>
              <a:buAutoNum type="arabicPeriod"/>
            </a:pPr>
            <a:r>
              <a:rPr lang="en-US" sz="2600" dirty="0">
                <a:solidFill>
                  <a:schemeClr val="bg1">
                    <a:lumMod val="85000"/>
                  </a:schemeClr>
                </a:solidFill>
                <a:latin typeface="+mj-lt"/>
              </a:rPr>
              <a:t>Data</a:t>
            </a:r>
          </a:p>
          <a:p>
            <a:pPr marL="514350" indent="-514350">
              <a:lnSpc>
                <a:spcPct val="150000"/>
              </a:lnSpc>
              <a:buFont typeface="+mj-lt"/>
              <a:buAutoNum type="arabicPeriod"/>
            </a:pPr>
            <a:r>
              <a:rPr lang="en-US" sz="2600" dirty="0">
                <a:solidFill>
                  <a:schemeClr val="bg1">
                    <a:lumMod val="85000"/>
                  </a:schemeClr>
                </a:solidFill>
                <a:latin typeface="+mj-lt"/>
              </a:rPr>
              <a:t>Models</a:t>
            </a:r>
          </a:p>
          <a:p>
            <a:pPr marL="514350" indent="-514350">
              <a:lnSpc>
                <a:spcPct val="150000"/>
              </a:lnSpc>
              <a:buFont typeface="+mj-lt"/>
              <a:buAutoNum type="arabicPeriod"/>
            </a:pPr>
            <a:r>
              <a:rPr lang="en-US" sz="2600" b="1" dirty="0">
                <a:latin typeface="+mj-lt"/>
              </a:rPr>
              <a:t>Experiments</a:t>
            </a:r>
          </a:p>
          <a:p>
            <a:pPr marL="971550" lvl="1" indent="-514350">
              <a:lnSpc>
                <a:spcPct val="150000"/>
              </a:lnSpc>
              <a:buFont typeface="+mj-lt"/>
              <a:buAutoNum type="arabicPeriod"/>
            </a:pPr>
            <a:r>
              <a:rPr lang="en-US" sz="2200" dirty="0">
                <a:latin typeface="+mj-lt"/>
              </a:rPr>
              <a:t>VAR and Prophet</a:t>
            </a:r>
          </a:p>
          <a:p>
            <a:pPr marL="971550" lvl="1" indent="-514350">
              <a:lnSpc>
                <a:spcPct val="150000"/>
              </a:lnSpc>
              <a:buFont typeface="+mj-lt"/>
              <a:buAutoNum type="arabicPeriod"/>
            </a:pPr>
            <a:r>
              <a:rPr lang="en-US" sz="2200" dirty="0">
                <a:latin typeface="+mj-lt"/>
              </a:rPr>
              <a:t>Deep Learning</a:t>
            </a:r>
          </a:p>
          <a:p>
            <a:pPr marL="514350" indent="-514350">
              <a:lnSpc>
                <a:spcPct val="150000"/>
              </a:lnSpc>
              <a:buFont typeface="+mj-lt"/>
              <a:buAutoNum type="arabicPeriod"/>
            </a:pPr>
            <a:r>
              <a:rPr lang="en-US" sz="2600" dirty="0">
                <a:solidFill>
                  <a:schemeClr val="bg1">
                    <a:lumMod val="85000"/>
                  </a:schemeClr>
                </a:solidFill>
                <a:latin typeface="+mj-lt"/>
              </a:rPr>
              <a:t>Conclusion</a:t>
            </a:r>
          </a:p>
        </p:txBody>
      </p:sp>
    </p:spTree>
    <p:extLst>
      <p:ext uri="{BB962C8B-B14F-4D97-AF65-F5344CB8AC3E}">
        <p14:creationId xmlns:p14="http://schemas.microsoft.com/office/powerpoint/2010/main" val="420169693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5335</TotalTime>
  <Words>1500</Words>
  <Application>Microsoft Office PowerPoint</Application>
  <PresentationFormat>On-screen Show (4:3)</PresentationFormat>
  <Paragraphs>288</Paragraphs>
  <Slides>27</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Arial</vt:lpstr>
      <vt:lpstr>Calibri</vt:lpstr>
      <vt:lpstr>Courier New</vt:lpstr>
      <vt:lpstr>Lato</vt:lpstr>
      <vt:lpstr>Wingdings</vt:lpstr>
      <vt:lpstr>Work sans</vt:lpstr>
      <vt:lpstr>Office Theme</vt:lpstr>
      <vt:lpstr>PowerPoint Presentation</vt:lpstr>
      <vt:lpstr>Contents</vt:lpstr>
      <vt:lpstr>Contents</vt:lpstr>
      <vt:lpstr>Problem</vt:lpstr>
      <vt:lpstr>Taxonomies</vt:lpstr>
      <vt:lpstr>Contents</vt:lpstr>
      <vt:lpstr>Panama Electricity Load</vt:lpstr>
      <vt:lpstr>Contents</vt:lpstr>
      <vt:lpstr>Contents</vt:lpstr>
      <vt:lpstr>Contents</vt:lpstr>
      <vt:lpstr>Contents</vt:lpstr>
      <vt:lpstr>Idea</vt:lpstr>
      <vt:lpstr>Idea</vt:lpstr>
      <vt:lpstr>Time series forecasting problem </vt:lpstr>
      <vt:lpstr>Contents</vt:lpstr>
      <vt:lpstr>Data</vt:lpstr>
      <vt:lpstr>Data</vt:lpstr>
      <vt:lpstr>Data</vt:lpstr>
      <vt:lpstr>Data</vt:lpstr>
      <vt:lpstr>Contents</vt:lpstr>
      <vt:lpstr>Data</vt:lpstr>
      <vt:lpstr>Models</vt:lpstr>
      <vt:lpstr>Models</vt:lpstr>
      <vt:lpstr>Experiments</vt:lpstr>
      <vt:lpstr>Contents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TA HUU BINH 20190094</cp:lastModifiedBy>
  <cp:revision>336</cp:revision>
  <dcterms:created xsi:type="dcterms:W3CDTF">2021-05-28T04:32:29Z</dcterms:created>
  <dcterms:modified xsi:type="dcterms:W3CDTF">2023-02-09T03:42:26Z</dcterms:modified>
</cp:coreProperties>
</file>